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9"/>
  </p:notesMasterIdLst>
  <p:sldIdLst>
    <p:sldId id="256" r:id="rId2"/>
    <p:sldId id="436" r:id="rId3"/>
    <p:sldId id="437" r:id="rId4"/>
    <p:sldId id="435" r:id="rId5"/>
    <p:sldId id="260" r:id="rId6"/>
    <p:sldId id="259" r:id="rId7"/>
    <p:sldId id="351" r:id="rId8"/>
    <p:sldId id="352" r:id="rId9"/>
    <p:sldId id="258" r:id="rId10"/>
    <p:sldId id="358" r:id="rId11"/>
    <p:sldId id="438" r:id="rId12"/>
    <p:sldId id="359" r:id="rId13"/>
    <p:sldId id="264" r:id="rId14"/>
    <p:sldId id="364" r:id="rId15"/>
    <p:sldId id="429" r:id="rId16"/>
    <p:sldId id="430" r:id="rId17"/>
    <p:sldId id="266" r:id="rId18"/>
    <p:sldId id="267" r:id="rId19"/>
    <p:sldId id="262" r:id="rId20"/>
    <p:sldId id="265" r:id="rId21"/>
    <p:sldId id="412" r:id="rId22"/>
    <p:sldId id="413" r:id="rId23"/>
    <p:sldId id="308" r:id="rId24"/>
    <p:sldId id="416" r:id="rId25"/>
    <p:sldId id="414" r:id="rId26"/>
    <p:sldId id="426" r:id="rId27"/>
    <p:sldId id="417" r:id="rId28"/>
    <p:sldId id="420" r:id="rId29"/>
    <p:sldId id="433" r:id="rId30"/>
    <p:sldId id="432" r:id="rId31"/>
    <p:sldId id="421" r:id="rId32"/>
    <p:sldId id="427" r:id="rId33"/>
    <p:sldId id="418" r:id="rId34"/>
    <p:sldId id="422" r:id="rId35"/>
    <p:sldId id="279" r:id="rId36"/>
    <p:sldId id="282" r:id="rId37"/>
    <p:sldId id="287" r:id="rId38"/>
    <p:sldId id="309" r:id="rId39"/>
    <p:sldId id="310" r:id="rId40"/>
    <p:sldId id="274" r:id="rId41"/>
    <p:sldId id="288" r:id="rId42"/>
    <p:sldId id="423" r:id="rId43"/>
    <p:sldId id="289" r:id="rId44"/>
    <p:sldId id="424" r:id="rId45"/>
    <p:sldId id="269" r:id="rId46"/>
    <p:sldId id="368" r:id="rId47"/>
    <p:sldId id="270" r:id="rId48"/>
    <p:sldId id="395" r:id="rId49"/>
    <p:sldId id="366" r:id="rId50"/>
    <p:sldId id="367" r:id="rId51"/>
    <p:sldId id="316" r:id="rId52"/>
    <p:sldId id="318" r:id="rId53"/>
    <p:sldId id="320" r:id="rId54"/>
    <p:sldId id="272" r:id="rId55"/>
    <p:sldId id="300" r:id="rId56"/>
    <p:sldId id="304" r:id="rId57"/>
    <p:sldId id="305" r:id="rId58"/>
    <p:sldId id="322" r:id="rId59"/>
    <p:sldId id="331" r:id="rId60"/>
    <p:sldId id="323" r:id="rId61"/>
    <p:sldId id="324" r:id="rId62"/>
    <p:sldId id="389" r:id="rId63"/>
    <p:sldId id="392" r:id="rId64"/>
    <p:sldId id="393" r:id="rId65"/>
    <p:sldId id="394" r:id="rId66"/>
    <p:sldId id="329" r:id="rId67"/>
    <p:sldId id="396" r:id="rId68"/>
    <p:sldId id="404" r:id="rId69"/>
    <p:sldId id="405" r:id="rId70"/>
    <p:sldId id="410" r:id="rId71"/>
    <p:sldId id="411" r:id="rId72"/>
    <p:sldId id="425" r:id="rId73"/>
    <p:sldId id="332" r:id="rId74"/>
    <p:sldId id="341" r:id="rId75"/>
    <p:sldId id="335" r:id="rId76"/>
    <p:sldId id="340" r:id="rId77"/>
    <p:sldId id="336" r:id="rId78"/>
    <p:sldId id="398" r:id="rId79"/>
    <p:sldId id="337" r:id="rId80"/>
    <p:sldId id="400" r:id="rId81"/>
    <p:sldId id="403" r:id="rId82"/>
    <p:sldId id="345" r:id="rId83"/>
    <p:sldId id="348" r:id="rId84"/>
    <p:sldId id="349" r:id="rId85"/>
    <p:sldId id="399" r:id="rId86"/>
    <p:sldId id="428" r:id="rId87"/>
    <p:sldId id="434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5B6"/>
    <a:srgbClr val="5B9BD5"/>
    <a:srgbClr val="9DC3E6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/>
    <p:restoredTop sz="92495"/>
  </p:normalViewPr>
  <p:slideViewPr>
    <p:cSldViewPr snapToGrid="0" snapToObjects="1">
      <p:cViewPr varScale="1">
        <p:scale>
          <a:sx n="87" d="100"/>
          <a:sy n="87" d="100"/>
        </p:scale>
        <p:origin x="20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4B845-245E-4443-8042-61C08F9839DB}" type="datetimeFigureOut">
              <a:rPr lang="en-US" smtClean="0"/>
              <a:t>7/7/17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11E5-3FEA-0A49-9428-F5754F2D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11E5-3FEA-0A49-9428-F5754F2DD0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Mathematical </a:t>
            </a:r>
            <a:r>
              <a:rPr lang="en-US" dirty="0" err="1" smtClean="0"/>
              <a:t>comparisonma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11E5-3FEA-0A49-9428-F5754F2DD0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11E5-3FEA-0A49-9428-F5754F2DD0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11E5-3FEA-0A49-9428-F5754F2DD0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11E5-3FEA-0A49-9428-F5754F2DD07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11E5-3FEA-0A49-9428-F5754F2DD07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A7A3-D883-0D4C-97AC-0CDD1E25F5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BBE0-4F54-0B43-B7BE-1B65C5B4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tiff"/><Relationship Id="rId3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5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microsoft.com/office/2007/relationships/hdphoto" Target="../media/hdphoto4.wdp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48.tiff"/><Relationship Id="rId6" Type="http://schemas.openxmlformats.org/officeDocument/2006/relationships/image" Target="../media/image49.tiff"/><Relationship Id="rId7" Type="http://schemas.openxmlformats.org/officeDocument/2006/relationships/image" Target="../media/image5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microsoft.com/office/2007/relationships/hdphoto" Target="../media/hdphoto4.wd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tiff"/><Relationship Id="rId3" Type="http://schemas.openxmlformats.org/officeDocument/2006/relationships/image" Target="../media/image52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711.png"/><Relationship Id="rId5" Type="http://schemas.openxmlformats.org/officeDocument/2006/relationships/image" Target="../media/image1810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tif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tif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6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tif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tiff"/><Relationship Id="rId3" Type="http://schemas.openxmlformats.org/officeDocument/2006/relationships/image" Target="../media/image62.tif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4" Type="http://schemas.openxmlformats.org/officeDocument/2006/relationships/image" Target="../media/image6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mailto:andrewajawlik@gmail.com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53904"/>
            <a:ext cx="7615238" cy="100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619" y="3162985"/>
            <a:ext cx="4286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by Andrew A. Jawlik, 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published by Wiley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/>
              <a:t>www.statisticsfromatoz.com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3" y="1620024"/>
            <a:ext cx="3286125" cy="49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941" y="211425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confusing, because </a:t>
            </a:r>
            <a:r>
              <a:rPr lang="is-I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32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599" y="1100366"/>
            <a:ext cx="82697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2. The language is confusing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Different authors and experts use different words and abbreviations for the same concept.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41" y="2505863"/>
            <a:ext cx="9072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dirty="0" smtClean="0"/>
              <a:t>e.g. 5 or more different terms have been used for 1 concept: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6912" y="3003253"/>
            <a:ext cx="2047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variation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variability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dispersion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spread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scatter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0491" y="2967528"/>
            <a:ext cx="28906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y = f(x)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y variable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dependent variable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outcome variable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response variable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criterion variable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effect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71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941" y="211425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confusing, because </a:t>
            </a:r>
            <a:r>
              <a:rPr lang="is-I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32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599" y="1100366"/>
            <a:ext cx="82697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2. The language is confusing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Different authors and experts use different words and abbreviations for the same concept.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256" y="2447917"/>
            <a:ext cx="82697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Conversely, one term can have 2 different meanings “SST” has been used for “Sum of Squares Total” and “Sum of Squares Treatment” (which is a component of Sum of Squares Total”)</a:t>
            </a:r>
          </a:p>
          <a:p>
            <a:pPr lvl="1" algn="ctr"/>
            <a:r>
              <a:rPr lang="en-US" sz="2400" dirty="0" smtClean="0"/>
              <a:t>SST  = SSR + SSE </a:t>
            </a:r>
          </a:p>
          <a:p>
            <a:pPr lvl="1" algn="ctr"/>
            <a:r>
              <a:rPr lang="en-US" sz="2400" smtClean="0"/>
              <a:t>   SST  </a:t>
            </a:r>
            <a:r>
              <a:rPr lang="en-US" sz="2400" dirty="0"/>
              <a:t>= SST + SSE ?</a:t>
            </a:r>
          </a:p>
          <a:p>
            <a:pPr lvl="1"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207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599" y="193833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confusing, because </a:t>
            </a:r>
            <a:r>
              <a:rPr lang="is-I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32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599" y="1100366"/>
            <a:ext cx="82697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2. The language is confusing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Different authors and experts use different words and abbreviations for the same concept.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Conversely, 1 term can mean 2 different things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1" dirty="0" smtClean="0"/>
              <a:t>Beyond the double negative -- a triple negative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96" y="3573505"/>
            <a:ext cx="5321111" cy="26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573" y="303800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confusing, because </a:t>
            </a:r>
            <a:r>
              <a:rPr lang="is-I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3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36" y="1766307"/>
            <a:ext cx="787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1. Statistics is based on probability.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336" y="2738812"/>
            <a:ext cx="7802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2. The language is confusing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41336" y="3700248"/>
            <a:ext cx="833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3. Experts disagree on fundamental points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Whether to use an Alternative Hypothesis or not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Whether Confidence Intervals can overlap somewhat and still indicate a Statistically Significant difference.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Whether you can </a:t>
            </a:r>
            <a:r>
              <a:rPr lang="en-US" sz="2400" u="sng" dirty="0" smtClean="0"/>
              <a:t>accept</a:t>
            </a:r>
            <a:r>
              <a:rPr lang="en-US" sz="2400" dirty="0" smtClean="0"/>
              <a:t> the Null Hypothesis</a:t>
            </a:r>
          </a:p>
        </p:txBody>
      </p:sp>
    </p:spTree>
    <p:extLst>
      <p:ext uri="{BB962C8B-B14F-4D97-AF65-F5344CB8AC3E}">
        <p14:creationId xmlns:p14="http://schemas.microsoft.com/office/powerpoint/2010/main" val="7932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774" y="1262849"/>
            <a:ext cx="8547100" cy="384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So, if you are confused by statistics:</a:t>
            </a:r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You are not alone.</a:t>
            </a:r>
          </a:p>
          <a:p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4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774" y="1234274"/>
            <a:ext cx="8547100" cy="384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So, if you are confused by statistics:</a:t>
            </a:r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You are not alone.</a:t>
            </a:r>
          </a:p>
          <a:p>
            <a:endParaRPr lang="en-US" sz="32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It’s entirely understandable that you would be confused.</a:t>
            </a:r>
          </a:p>
        </p:txBody>
      </p:sp>
    </p:spTree>
    <p:extLst>
      <p:ext uri="{BB962C8B-B14F-4D97-AF65-F5344CB8AC3E}">
        <p14:creationId xmlns:p14="http://schemas.microsoft.com/office/powerpoint/2010/main" val="14041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774" y="1234274"/>
            <a:ext cx="8547100" cy="3842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So, if you are confused by statistics:</a:t>
            </a:r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You are not alone.</a:t>
            </a:r>
          </a:p>
          <a:p>
            <a:endParaRPr lang="en-US" sz="32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It’s entirely understandable that you would be confused.</a:t>
            </a:r>
          </a:p>
          <a:p>
            <a:endParaRPr lang="en-US" sz="32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It’s not your fault. </a:t>
            </a:r>
          </a:p>
        </p:txBody>
      </p:sp>
    </p:spTree>
    <p:extLst>
      <p:ext uri="{BB962C8B-B14F-4D97-AF65-F5344CB8AC3E}">
        <p14:creationId xmlns:p14="http://schemas.microsoft.com/office/powerpoint/2010/main" val="1860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" y="876223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How I came to write this book</a:t>
            </a:r>
            <a:endParaRPr lang="en-US" sz="3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900" y="1928107"/>
            <a:ext cx="80899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 have an MS in math, but I was confused by the statistics in a Six Sigma black belt certification course.</a:t>
            </a:r>
          </a:p>
          <a:p>
            <a:pPr lvl="1"/>
            <a:r>
              <a:rPr lang="en-US" sz="2400" dirty="0" smtClean="0"/>
              <a:t>The books, </a:t>
            </a:r>
            <a:r>
              <a:rPr lang="en-US" sz="2400" u="sng" dirty="0" smtClean="0"/>
              <a:t>Statistics for Dummies</a:t>
            </a:r>
            <a:r>
              <a:rPr lang="en-US" sz="2400" dirty="0" smtClean="0"/>
              <a:t>, </a:t>
            </a:r>
            <a:r>
              <a:rPr lang="en-US" sz="2400" u="sng" dirty="0" smtClean="0"/>
              <a:t>Statistics in Plain English, </a:t>
            </a:r>
            <a:r>
              <a:rPr lang="en-US" sz="2400" dirty="0" smtClean="0"/>
              <a:t>and the </a:t>
            </a:r>
            <a:r>
              <a:rPr lang="en-US" sz="2400" u="sng" dirty="0" smtClean="0"/>
              <a:t>Great Courses </a:t>
            </a:r>
            <a:r>
              <a:rPr lang="en-US" sz="2400" dirty="0" smtClean="0"/>
              <a:t>course in statistics were not sufficient help.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296287" y="5019286"/>
            <a:ext cx="6691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So, I began writing and illustrating my own explanations </a:t>
            </a:r>
            <a:r>
              <a:rPr lang="is-IS" sz="2800" dirty="0" smtClean="0"/>
              <a:t>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993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730" y="236945"/>
            <a:ext cx="4143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1-page summaries of key 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7725" y="257575"/>
            <a:ext cx="3742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Concept Flow Diagrams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730" y="3836328"/>
            <a:ext cx="3968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Compare and Contrast Tables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6745" y="3538379"/>
            <a:ext cx="2993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Cartoons, to enhance “rememberability”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60" y="4418845"/>
            <a:ext cx="4056039" cy="1587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496" y="1573557"/>
            <a:ext cx="4498761" cy="111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09" y="4305300"/>
            <a:ext cx="3323608" cy="18147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0135" y="6205502"/>
            <a:ext cx="4868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Reproduced by permission of John Wiley and Sons</a:t>
            </a:r>
          </a:p>
          <a:p>
            <a:pPr algn="ctr"/>
            <a:r>
              <a:rPr lang="en-US" sz="800" dirty="0" smtClean="0"/>
              <a:t>from the book Statistics from A </a:t>
            </a:r>
            <a:r>
              <a:rPr lang="en-US" sz="700" dirty="0" smtClean="0"/>
              <a:t>to</a:t>
            </a:r>
            <a:r>
              <a:rPr lang="en-US" sz="800" dirty="0" smtClean="0"/>
              <a:t> Z – Confusing Concepts Clarified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01" y="763142"/>
            <a:ext cx="1867104" cy="28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282" y="241299"/>
            <a:ext cx="1294384" cy="165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4" y="1503632"/>
            <a:ext cx="2754766" cy="4180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5774" y="1840978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+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9239" y="4363987"/>
            <a:ext cx="63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+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6887" y="3024485"/>
            <a:ext cx="53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=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0675" y="5255161"/>
            <a:ext cx="147096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Six Sigma Black-Belt process statistics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82" y="2717140"/>
            <a:ext cx="1424252" cy="1806134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4104632" y="393700"/>
            <a:ext cx="1518343" cy="61849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8623" y="5798895"/>
            <a:ext cx="155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443 pages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46" y="1555994"/>
            <a:ext cx="2457314" cy="37295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2178" y="5447135"/>
            <a:ext cx="7208022" cy="1192334"/>
            <a:chOff x="445192" y="6293846"/>
            <a:chExt cx="9156008" cy="1045454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767841" y="6515104"/>
              <a:ext cx="7833359" cy="824196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Channel: </a:t>
              </a:r>
              <a:r>
                <a:rPr lang="en-US" sz="1557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 </a:t>
              </a:r>
              <a:r>
                <a:rPr lang="en-US" sz="155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A to Z – Confusing Concepts </a:t>
              </a: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Clarified”</a:t>
              </a:r>
            </a:p>
            <a:p>
              <a:pPr marL="285750" indent="-285750" algn="l">
                <a:buFont typeface="Arial" charset="0"/>
                <a:buChar char="•"/>
              </a:pP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videos currently --eventually as many as 50 or more on individual concepts in the book.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92" y="6293846"/>
              <a:ext cx="1676400" cy="792351"/>
            </a:xfrm>
            <a:prstGeom prst="rect">
              <a:avLst/>
            </a:prstGeom>
          </p:spPr>
        </p:pic>
      </p:grpSp>
      <p:sp>
        <p:nvSpPr>
          <p:cNvPr id="6" name="Subtitle 2"/>
          <p:cNvSpPr txBox="1">
            <a:spLocks/>
          </p:cNvSpPr>
          <p:nvPr/>
        </p:nvSpPr>
        <p:spPr>
          <a:xfrm>
            <a:off x="596984" y="1567025"/>
            <a:ext cx="4499672" cy="1147070"/>
          </a:xfrm>
          <a:prstGeom prst="rect">
            <a:avLst/>
          </a:prstGeom>
        </p:spPr>
        <p:txBody>
          <a:bodyPr vert="horz" lIns="71190" tIns="35595" rIns="71190" bIns="35595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5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website: </a:t>
            </a:r>
            <a:r>
              <a:rPr lang="en-US" sz="155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en-US" sz="155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5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statisticsfromatoz.com</a:t>
            </a:r>
            <a:endParaRPr lang="en-US" sz="1557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55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55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Slides: </a:t>
            </a:r>
            <a:r>
              <a:rPr lang="en-US" sz="155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</a:t>
            </a:r>
            <a:r>
              <a:rPr lang="en-US" sz="155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statisticsfromatoz.com/Files</a:t>
            </a:r>
            <a:endParaRPr lang="en-US" sz="14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7250" y="4965075"/>
            <a:ext cx="3239159" cy="482059"/>
            <a:chOff x="304800" y="2357416"/>
            <a:chExt cx="4160520" cy="6191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57416"/>
              <a:ext cx="1645920" cy="619179"/>
            </a:xfrm>
            <a:prstGeom prst="rect">
              <a:avLst/>
            </a:prstGeom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2103120" y="2490335"/>
              <a:ext cx="2362200" cy="353339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@statsatoz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7250" y="4142700"/>
            <a:ext cx="2659951" cy="467223"/>
            <a:chOff x="541777" y="3298831"/>
            <a:chExt cx="3416559" cy="6001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77" y="3298831"/>
              <a:ext cx="600122" cy="600122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1324055" y="3420660"/>
              <a:ext cx="2634281" cy="478293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 from a to z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6984" y="2714096"/>
            <a:ext cx="3634217" cy="706655"/>
            <a:chOff x="500162" y="3600890"/>
            <a:chExt cx="4478860" cy="4648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62" y="3625837"/>
              <a:ext cx="698763" cy="439867"/>
            </a:xfrm>
            <a:prstGeom prst="rect">
              <a:avLst/>
            </a:prstGeom>
          </p:spPr>
        </p:pic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1335291" y="3600890"/>
              <a:ext cx="3643731" cy="464814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statisticsfromatoz.com/blog</a:t>
              </a:r>
            </a:p>
            <a:p>
              <a:pPr marL="285750" indent="-285750" algn="l">
                <a:buFont typeface="Arial" charset="0"/>
                <a:buChar char="•"/>
              </a:pP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 Tip of the Week</a:t>
              </a:r>
            </a:p>
            <a:p>
              <a:pPr marL="285750" indent="-285750" algn="l">
                <a:buFont typeface="Arial" charset="0"/>
                <a:buChar char="•"/>
              </a:pP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are not alone </a:t>
              </a:r>
              <a:r>
                <a:rPr lang="is-I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you’re confused by statistics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0" y="253904"/>
            <a:ext cx="7615238" cy="100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4785"/>
            <a:ext cx="8547100" cy="543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Planned for today</a:t>
            </a:r>
            <a:endParaRPr lang="en-US" sz="3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0" y="1079500"/>
            <a:ext cx="7366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Hypothesis Testing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/>
              <a:t>5-step method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/>
              <a:t>Null </a:t>
            </a:r>
            <a:r>
              <a:rPr lang="en-US" sz="2400" dirty="0" smtClean="0"/>
              <a:t>and Alternative Hypothesis</a:t>
            </a:r>
            <a:endParaRPr lang="en-US" sz="2400" dirty="0"/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/>
              <a:t>Reject </a:t>
            </a:r>
            <a:r>
              <a:rPr lang="en-US" sz="2400" dirty="0"/>
              <a:t>the Null Hypothesis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/>
              <a:t>Fail to Reject the Null </a:t>
            </a:r>
            <a:r>
              <a:rPr lang="en-US" sz="2400" dirty="0" smtClean="0"/>
              <a:t>Hypothesis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1" dirty="0" smtClean="0"/>
              <a:t>4 Key Concepts in Inferential Statistics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/>
              <a:t>Alpha, </a:t>
            </a:r>
            <a:r>
              <a:rPr lang="el-GR" sz="2400" i="1" dirty="0" smtClean="0"/>
              <a:t>α</a:t>
            </a:r>
            <a:r>
              <a:rPr lang="en-US" sz="2400" dirty="0" smtClean="0"/>
              <a:t>, the Significance Level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i="1" dirty="0"/>
              <a:t>p</a:t>
            </a:r>
            <a:r>
              <a:rPr lang="en-US" sz="2400" dirty="0" smtClean="0"/>
              <a:t>, p-value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/>
              <a:t>Critical Value</a:t>
            </a:r>
            <a:endParaRPr lang="el-GR" sz="2400" dirty="0" smtClean="0"/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/>
              <a:t>Test Statistic</a:t>
            </a:r>
          </a:p>
          <a:p>
            <a:pPr lvl="2"/>
            <a:r>
              <a:rPr lang="en-US" sz="2400" b="1" dirty="0" smtClean="0">
                <a:solidFill>
                  <a:srgbClr val="0070C0"/>
                </a:solidFill>
              </a:rPr>
              <a:t>How these 4 key concepts work together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Confidence </a:t>
            </a:r>
            <a:r>
              <a:rPr lang="en-US" sz="2800" b="1" dirty="0" smtClean="0"/>
              <a:t>Intervals</a:t>
            </a:r>
            <a:endParaRPr lang="en-US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How Statistics can be used in Small Business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66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2153" y="657225"/>
            <a:ext cx="7751785" cy="628650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Hypothesis Testing method can be performed in 5 steps.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" y="1600200"/>
            <a:ext cx="8001000" cy="43704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5-Step Method For Hypothesis Testing</a:t>
            </a:r>
          </a:p>
          <a:p>
            <a:pPr algn="ctr"/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State the problem or question in the form of 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Null Hypothesis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Hypothesis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Select a Level of Significance, Alpha (</a:t>
            </a:r>
            <a:r>
              <a:rPr lang="el-G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Collect a Sample of data.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Perform a statistical analysis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t-test, F-test,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ANOVA)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Sample data. This analysis calculates a value for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Come to a conclusion about the Null Hypothesis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comparing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l-GR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Reject the Null Hypothesis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Fail to Reject the Null Hypothesis.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8" y="835818"/>
            <a:ext cx="52292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026" y="609600"/>
            <a:ext cx="7924974" cy="1004888"/>
            <a:chOff x="456669" y="3124200"/>
            <a:chExt cx="7924974" cy="10048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69" y="3537978"/>
              <a:ext cx="522923" cy="271463"/>
            </a:xfrm>
            <a:prstGeom prst="rect">
              <a:avLst/>
            </a:prstGeom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218843" y="3124200"/>
              <a:ext cx="7162800" cy="1004888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The Null Hypothesis (symbol H</a:t>
              </a:r>
              <a:r>
                <a:rPr lang="en-US" altLang="en-US" sz="20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0</a:t>
              </a:r>
              <a:r>
                <a:rPr lang="en-US" alt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) is the hypothesis </a:t>
              </a:r>
              <a:r>
                <a:rPr lang="en-US" altLang="en-US" sz="20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of</a:t>
              </a:r>
              <a:r>
                <a:rPr lang="en-US" alt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u="sng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nothingness or absence</a:t>
              </a:r>
              <a:r>
                <a:rPr lang="en-US" alt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.  In words, the Null Hypothesis is stated in the negative.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79949" y="2079653"/>
            <a:ext cx="7117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not our usual way of thinking.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would usually think of a question or a positive statement.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59067"/>
              </p:ext>
            </p:extLst>
          </p:nvPr>
        </p:nvGraphicFramePr>
        <p:xfrm>
          <a:off x="450042" y="3244879"/>
          <a:ext cx="8177164" cy="3002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363"/>
                <a:gridCol w="4114801"/>
              </a:tblGrid>
              <a:tr h="482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Question or Positive Statement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Equivalent</a:t>
                      </a:r>
                      <a:r>
                        <a:rPr lang="en-US" b="1" baseline="0" dirty="0" smtClean="0"/>
                        <a:t> Null Hypothesis (H</a:t>
                      </a:r>
                      <a:r>
                        <a:rPr lang="en-US" b="1" baseline="-25000" dirty="0" smtClean="0"/>
                        <a:t>0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3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 there a Statistically</a:t>
                      </a:r>
                      <a:r>
                        <a:rPr lang="en-US" sz="1800" baseline="0" dirty="0" smtClean="0"/>
                        <a:t> Significant difference between the Means of these two Populations?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There is </a:t>
                      </a:r>
                      <a:r>
                        <a:rPr lang="en-US" sz="1800" u="sng" dirty="0" smtClean="0"/>
                        <a:t>no </a:t>
                      </a:r>
                      <a:r>
                        <a:rPr lang="en-US" sz="1800" u="sng" baseline="0" dirty="0" smtClean="0"/>
                        <a:t>difference </a:t>
                      </a:r>
                      <a:r>
                        <a:rPr lang="en-US" sz="1800" baseline="0" dirty="0" smtClean="0"/>
                        <a:t>between the Means of these two Populations.</a:t>
                      </a:r>
                      <a:endParaRPr lang="en-US" sz="1800" dirty="0" smtClean="0"/>
                    </a:p>
                  </a:txBody>
                  <a:tcPr/>
                </a:tc>
              </a:tr>
              <a:tr h="6909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Has there been a Statistically Significant change in the Standard Deviation of our Process?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There has</a:t>
                      </a:r>
                      <a:r>
                        <a:rPr lang="en-US" sz="1800" baseline="0" dirty="0" smtClean="0"/>
                        <a:t> been </a:t>
                      </a:r>
                      <a:r>
                        <a:rPr lang="en-US" sz="1800" u="sng" baseline="0" dirty="0" smtClean="0"/>
                        <a:t>no change </a:t>
                      </a:r>
                      <a:r>
                        <a:rPr lang="en-US" sz="1800" baseline="0" dirty="0" smtClean="0"/>
                        <a:t>in the Standard Deviation of our Process from its historical value.</a:t>
                      </a:r>
                      <a:endParaRPr lang="en-US" sz="1800" dirty="0"/>
                    </a:p>
                  </a:txBody>
                  <a:tcPr/>
                </a:tc>
              </a:tr>
              <a:tr h="6909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This experimental</a:t>
                      </a:r>
                      <a:r>
                        <a:rPr lang="en-US" sz="1800" baseline="0" dirty="0" smtClean="0"/>
                        <a:t> medical treatment has a Statistically Significant effect.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This experimental</a:t>
                      </a:r>
                      <a:r>
                        <a:rPr lang="en-US" sz="1800" baseline="0" dirty="0" smtClean="0"/>
                        <a:t> medical treatment has </a:t>
                      </a:r>
                      <a:r>
                        <a:rPr lang="en-US" sz="1800" u="sng" baseline="0" dirty="0" smtClean="0"/>
                        <a:t>no effect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875543"/>
            <a:ext cx="8521700" cy="2336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6882" y="404897"/>
            <a:ext cx="4476062" cy="470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 Null Hypotheses  ------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5679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Reproduced by permission of John Wiley &amp; Sons, </a:t>
            </a:r>
            <a:r>
              <a:rPr lang="en-US" sz="1200" dirty="0" smtClean="0"/>
              <a:t>Inc.</a:t>
            </a:r>
          </a:p>
          <a:p>
            <a:pPr algn="ctr"/>
            <a:r>
              <a:rPr lang="en-US" sz="1200" dirty="0" smtClean="0"/>
              <a:t>From the book, Statistics from A to Z – Confusing Concepts Clarified.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62466" y="4273187"/>
            <a:ext cx="7424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Implied:  No “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Statistically Significant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difference, change, or effect.</a:t>
            </a:r>
          </a:p>
          <a:p>
            <a:pPr marL="285750" lvl="0" indent="-28575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Statistically Significant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means that the calculated Probability of an Alpha Error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(“False Positive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error) is less than the Significance Level (Alpha,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which the tester has specified.</a:t>
            </a:r>
          </a:p>
        </p:txBody>
      </p:sp>
    </p:spTree>
    <p:extLst>
      <p:ext uri="{BB962C8B-B14F-4D97-AF65-F5344CB8AC3E}">
        <p14:creationId xmlns:p14="http://schemas.microsoft.com/office/powerpoint/2010/main" val="7811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8" y="1121568"/>
            <a:ext cx="522923" cy="271463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2602" y="457200"/>
            <a:ext cx="7162800" cy="1600200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It is probably less confusing to state the Null Hypothesis as a mathematical comparison. </a:t>
            </a:r>
          </a:p>
          <a:p>
            <a:pPr algn="just"/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It must include an equivalence in the comparison symbol, using one of these: "=",  "≥",  or  "≤" .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351" y="3309938"/>
            <a:ext cx="71173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Avoid the confusing language of non-existence.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: "There is no difference between the Means of Population A and Population B."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Null Hypothesis becomes a simple comparison:</a:t>
            </a:r>
          </a:p>
          <a:p>
            <a:pPr lvl="0"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091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9655" y="2301512"/>
            <a:ext cx="7117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Null Hypothesis which uses  "=" would be tested with a 2-tailed (2-sided) test.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6946" y="3376621"/>
            <a:ext cx="3000345" cy="1607770"/>
            <a:chOff x="2662884" y="1330035"/>
            <a:chExt cx="3000345" cy="1607770"/>
          </a:xfrm>
        </p:grpSpPr>
        <p:grpSp>
          <p:nvGrpSpPr>
            <p:cNvPr id="7" name="Group 6"/>
            <p:cNvGrpSpPr/>
            <p:nvPr/>
          </p:nvGrpSpPr>
          <p:grpSpPr>
            <a:xfrm>
              <a:off x="2662884" y="1827789"/>
              <a:ext cx="3000345" cy="1110016"/>
              <a:chOff x="2662884" y="1827789"/>
              <a:chExt cx="3000345" cy="1110016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193" y="1827789"/>
                <a:ext cx="1903930" cy="756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662884" y="2008984"/>
                <a:ext cx="11945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cs typeface="Arial" pitchFamily="34" charset="0"/>
                  </a:rPr>
                  <a:t>α</a:t>
                </a:r>
                <a:r>
                  <a:rPr lang="en-US" sz="1600" dirty="0" smtClean="0">
                    <a:cs typeface="Arial" pitchFamily="34" charset="0"/>
                  </a:rPr>
                  <a:t>/2 = 2.5%</a:t>
                </a:r>
                <a:endParaRPr lang="en-US" sz="1600" dirty="0">
                  <a:cs typeface="Arial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3410508" y="2282343"/>
                <a:ext cx="130969" cy="261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821536" y="2214848"/>
                <a:ext cx="152876" cy="3319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191304" y="2582150"/>
                <a:ext cx="20212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177261" y="1852292"/>
                <a:ext cx="0" cy="731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 flipH="1">
                <a:off x="3352800" y="2648292"/>
                <a:ext cx="748879" cy="289513"/>
                <a:chOff x="3534191" y="2283159"/>
                <a:chExt cx="2277659" cy="946914"/>
              </a:xfrm>
            </p:grpSpPr>
            <p:sp>
              <p:nvSpPr>
                <p:cNvPr id="32" name="Arc 2"/>
                <p:cNvSpPr/>
                <p:nvPr/>
              </p:nvSpPr>
              <p:spPr>
                <a:xfrm rot="3058592" flipH="1">
                  <a:off x="4253276" y="2339373"/>
                  <a:ext cx="761259" cy="648832"/>
                </a:xfrm>
                <a:custGeom>
                  <a:avLst/>
                  <a:gdLst>
                    <a:gd name="connsiteX0" fmla="*/ 247975 w 1009233"/>
                    <a:gd name="connsiteY0" fmla="*/ 89708 h 1290852"/>
                    <a:gd name="connsiteX1" fmla="*/ 824155 w 1009233"/>
                    <a:gd name="connsiteY1" fmla="*/ 145890 h 1290852"/>
                    <a:gd name="connsiteX2" fmla="*/ 1009234 w 1009233"/>
                    <a:gd name="connsiteY2" fmla="*/ 645427 h 1290852"/>
                    <a:gd name="connsiteX3" fmla="*/ 504617 w 1009233"/>
                    <a:gd name="connsiteY3" fmla="*/ 645426 h 1290852"/>
                    <a:gd name="connsiteX4" fmla="*/ 247975 w 1009233"/>
                    <a:gd name="connsiteY4" fmla="*/ 89708 h 1290852"/>
                    <a:gd name="connsiteX0" fmla="*/ 247975 w 1009233"/>
                    <a:gd name="connsiteY0" fmla="*/ 89708 h 1290852"/>
                    <a:gd name="connsiteX1" fmla="*/ 824155 w 1009233"/>
                    <a:gd name="connsiteY1" fmla="*/ 145890 h 1290852"/>
                    <a:gd name="connsiteX2" fmla="*/ 1009234 w 1009233"/>
                    <a:gd name="connsiteY2" fmla="*/ 645427 h 1290852"/>
                    <a:gd name="connsiteX0" fmla="*/ 0 w 769688"/>
                    <a:gd name="connsiteY0" fmla="*/ 89711 h 645430"/>
                    <a:gd name="connsiteX1" fmla="*/ 576180 w 769688"/>
                    <a:gd name="connsiteY1" fmla="*/ 145893 h 645430"/>
                    <a:gd name="connsiteX2" fmla="*/ 761259 w 769688"/>
                    <a:gd name="connsiteY2" fmla="*/ 645430 h 645430"/>
                    <a:gd name="connsiteX3" fmla="*/ 256642 w 769688"/>
                    <a:gd name="connsiteY3" fmla="*/ 645429 h 645430"/>
                    <a:gd name="connsiteX4" fmla="*/ 0 w 769688"/>
                    <a:gd name="connsiteY4" fmla="*/ 89711 h 645430"/>
                    <a:gd name="connsiteX0" fmla="*/ 0 w 769688"/>
                    <a:gd name="connsiteY0" fmla="*/ 89711 h 645430"/>
                    <a:gd name="connsiteX1" fmla="*/ 576180 w 769688"/>
                    <a:gd name="connsiteY1" fmla="*/ 145893 h 645430"/>
                    <a:gd name="connsiteX2" fmla="*/ 754202 w 769688"/>
                    <a:gd name="connsiteY2" fmla="*/ 537413 h 645430"/>
                    <a:gd name="connsiteX3" fmla="*/ 761259 w 769688"/>
                    <a:gd name="connsiteY3" fmla="*/ 645430 h 645430"/>
                    <a:gd name="connsiteX0" fmla="*/ 0 w 761259"/>
                    <a:gd name="connsiteY0" fmla="*/ 89711 h 645430"/>
                    <a:gd name="connsiteX1" fmla="*/ 576180 w 761259"/>
                    <a:gd name="connsiteY1" fmla="*/ 145893 h 645430"/>
                    <a:gd name="connsiteX2" fmla="*/ 761259 w 761259"/>
                    <a:gd name="connsiteY2" fmla="*/ 645430 h 645430"/>
                    <a:gd name="connsiteX3" fmla="*/ 256642 w 761259"/>
                    <a:gd name="connsiteY3" fmla="*/ 645429 h 645430"/>
                    <a:gd name="connsiteX4" fmla="*/ 0 w 761259"/>
                    <a:gd name="connsiteY4" fmla="*/ 89711 h 645430"/>
                    <a:gd name="connsiteX0" fmla="*/ 0 w 761259"/>
                    <a:gd name="connsiteY0" fmla="*/ 89711 h 645430"/>
                    <a:gd name="connsiteX1" fmla="*/ 576180 w 761259"/>
                    <a:gd name="connsiteY1" fmla="*/ 145893 h 645430"/>
                    <a:gd name="connsiteX2" fmla="*/ 754202 w 761259"/>
                    <a:gd name="connsiteY2" fmla="*/ 537413 h 645430"/>
                    <a:gd name="connsiteX0" fmla="*/ 0 w 761259"/>
                    <a:gd name="connsiteY0" fmla="*/ 93113 h 648832"/>
                    <a:gd name="connsiteX1" fmla="*/ 576180 w 761259"/>
                    <a:gd name="connsiteY1" fmla="*/ 149295 h 648832"/>
                    <a:gd name="connsiteX2" fmla="*/ 761259 w 761259"/>
                    <a:gd name="connsiteY2" fmla="*/ 648832 h 648832"/>
                    <a:gd name="connsiteX3" fmla="*/ 256642 w 761259"/>
                    <a:gd name="connsiteY3" fmla="*/ 648831 h 648832"/>
                    <a:gd name="connsiteX4" fmla="*/ 0 w 761259"/>
                    <a:gd name="connsiteY4" fmla="*/ 93113 h 648832"/>
                    <a:gd name="connsiteX0" fmla="*/ 0 w 761259"/>
                    <a:gd name="connsiteY0" fmla="*/ 93113 h 648832"/>
                    <a:gd name="connsiteX1" fmla="*/ 578731 w 761259"/>
                    <a:gd name="connsiteY1" fmla="*/ 141096 h 648832"/>
                    <a:gd name="connsiteX2" fmla="*/ 754202 w 761259"/>
                    <a:gd name="connsiteY2" fmla="*/ 540815 h 64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59" h="648832" stroke="0" extrusionOk="0">
                      <a:moveTo>
                        <a:pt x="0" y="93113"/>
                      </a:moveTo>
                      <a:cubicBezTo>
                        <a:pt x="182262" y="-44588"/>
                        <a:pt x="412344" y="-22153"/>
                        <a:pt x="576180" y="149295"/>
                      </a:cubicBezTo>
                      <a:cubicBezTo>
                        <a:pt x="693322" y="271880"/>
                        <a:pt x="761259" y="455245"/>
                        <a:pt x="761259" y="648832"/>
                      </a:cubicBezTo>
                      <a:lnTo>
                        <a:pt x="256642" y="648831"/>
                      </a:lnTo>
                      <a:lnTo>
                        <a:pt x="0" y="93113"/>
                      </a:lnTo>
                      <a:close/>
                    </a:path>
                    <a:path w="761259" h="648832" fill="none">
                      <a:moveTo>
                        <a:pt x="0" y="93113"/>
                      </a:moveTo>
                      <a:cubicBezTo>
                        <a:pt x="182262" y="-44588"/>
                        <a:pt x="414895" y="-30352"/>
                        <a:pt x="578731" y="141096"/>
                      </a:cubicBezTo>
                      <a:cubicBezTo>
                        <a:pt x="704431" y="215713"/>
                        <a:pt x="723356" y="457559"/>
                        <a:pt x="754202" y="540815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flipH="1">
                  <a:off x="4991869" y="2801132"/>
                  <a:ext cx="819981" cy="163246"/>
                </a:xfrm>
                <a:custGeom>
                  <a:avLst/>
                  <a:gdLst>
                    <a:gd name="connsiteX0" fmla="*/ 509789 w 563150"/>
                    <a:gd name="connsiteY0" fmla="*/ 0 h 189463"/>
                    <a:gd name="connsiteX1" fmla="*/ 305002 w 563150"/>
                    <a:gd name="connsiteY1" fmla="*/ 57150 h 189463"/>
                    <a:gd name="connsiteX2" fmla="*/ 202 w 563150"/>
                    <a:gd name="connsiteY2" fmla="*/ 180975 h 189463"/>
                    <a:gd name="connsiteX3" fmla="*/ 352627 w 563150"/>
                    <a:gd name="connsiteY3" fmla="*/ 176213 h 189463"/>
                    <a:gd name="connsiteX4" fmla="*/ 543127 w 563150"/>
                    <a:gd name="connsiteY4" fmla="*/ 157163 h 189463"/>
                    <a:gd name="connsiteX5" fmla="*/ 557414 w 563150"/>
                    <a:gd name="connsiteY5" fmla="*/ 142875 h 189463"/>
                    <a:gd name="connsiteX6" fmla="*/ 557414 w 563150"/>
                    <a:gd name="connsiteY6" fmla="*/ 142875 h 189463"/>
                    <a:gd name="connsiteX0" fmla="*/ 509789 w 562346"/>
                    <a:gd name="connsiteY0" fmla="*/ 0 h 189463"/>
                    <a:gd name="connsiteX1" fmla="*/ 305002 w 562346"/>
                    <a:gd name="connsiteY1" fmla="*/ 57150 h 189463"/>
                    <a:gd name="connsiteX2" fmla="*/ 202 w 562346"/>
                    <a:gd name="connsiteY2" fmla="*/ 180975 h 189463"/>
                    <a:gd name="connsiteX3" fmla="*/ 352627 w 562346"/>
                    <a:gd name="connsiteY3" fmla="*/ 176213 h 189463"/>
                    <a:gd name="connsiteX4" fmla="*/ 543127 w 562346"/>
                    <a:gd name="connsiteY4" fmla="*/ 157163 h 189463"/>
                    <a:gd name="connsiteX5" fmla="*/ 557414 w 562346"/>
                    <a:gd name="connsiteY5" fmla="*/ 142875 h 189463"/>
                    <a:gd name="connsiteX6" fmla="*/ 557414 w 562346"/>
                    <a:gd name="connsiteY6" fmla="*/ 164306 h 189463"/>
                    <a:gd name="connsiteX0" fmla="*/ 509789 w 561470"/>
                    <a:gd name="connsiteY0" fmla="*/ 0 h 189463"/>
                    <a:gd name="connsiteX1" fmla="*/ 305002 w 561470"/>
                    <a:gd name="connsiteY1" fmla="*/ 57150 h 189463"/>
                    <a:gd name="connsiteX2" fmla="*/ 202 w 561470"/>
                    <a:gd name="connsiteY2" fmla="*/ 180975 h 189463"/>
                    <a:gd name="connsiteX3" fmla="*/ 352627 w 561470"/>
                    <a:gd name="connsiteY3" fmla="*/ 176213 h 189463"/>
                    <a:gd name="connsiteX4" fmla="*/ 502646 w 561470"/>
                    <a:gd name="connsiteY4" fmla="*/ 157163 h 189463"/>
                    <a:gd name="connsiteX5" fmla="*/ 557414 w 561470"/>
                    <a:gd name="connsiteY5" fmla="*/ 142875 h 189463"/>
                    <a:gd name="connsiteX6" fmla="*/ 557414 w 561470"/>
                    <a:gd name="connsiteY6" fmla="*/ 164306 h 189463"/>
                    <a:gd name="connsiteX0" fmla="*/ 509789 w 561470"/>
                    <a:gd name="connsiteY0" fmla="*/ 0 h 184965"/>
                    <a:gd name="connsiteX1" fmla="*/ 305002 w 561470"/>
                    <a:gd name="connsiteY1" fmla="*/ 57150 h 184965"/>
                    <a:gd name="connsiteX2" fmla="*/ 202 w 561470"/>
                    <a:gd name="connsiteY2" fmla="*/ 180975 h 184965"/>
                    <a:gd name="connsiteX3" fmla="*/ 352627 w 561470"/>
                    <a:gd name="connsiteY3" fmla="*/ 154782 h 184965"/>
                    <a:gd name="connsiteX4" fmla="*/ 502646 w 561470"/>
                    <a:gd name="connsiteY4" fmla="*/ 157163 h 184965"/>
                    <a:gd name="connsiteX5" fmla="*/ 557414 w 561470"/>
                    <a:gd name="connsiteY5" fmla="*/ 142875 h 184965"/>
                    <a:gd name="connsiteX6" fmla="*/ 557414 w 561470"/>
                    <a:gd name="connsiteY6" fmla="*/ 164306 h 184965"/>
                    <a:gd name="connsiteX0" fmla="*/ 509789 w 562529"/>
                    <a:gd name="connsiteY0" fmla="*/ 0 h 185246"/>
                    <a:gd name="connsiteX1" fmla="*/ 305002 w 562529"/>
                    <a:gd name="connsiteY1" fmla="*/ 57150 h 185246"/>
                    <a:gd name="connsiteX2" fmla="*/ 202 w 562529"/>
                    <a:gd name="connsiteY2" fmla="*/ 180975 h 185246"/>
                    <a:gd name="connsiteX3" fmla="*/ 352627 w 562529"/>
                    <a:gd name="connsiteY3" fmla="*/ 154782 h 185246"/>
                    <a:gd name="connsiteX4" fmla="*/ 488358 w 562529"/>
                    <a:gd name="connsiteY4" fmla="*/ 135731 h 185246"/>
                    <a:gd name="connsiteX5" fmla="*/ 557414 w 562529"/>
                    <a:gd name="connsiteY5" fmla="*/ 142875 h 185246"/>
                    <a:gd name="connsiteX6" fmla="*/ 557414 w 562529"/>
                    <a:gd name="connsiteY6" fmla="*/ 164306 h 185246"/>
                    <a:gd name="connsiteX0" fmla="*/ 509789 w 571702"/>
                    <a:gd name="connsiteY0" fmla="*/ 0 h 185246"/>
                    <a:gd name="connsiteX1" fmla="*/ 305002 w 571702"/>
                    <a:gd name="connsiteY1" fmla="*/ 57150 h 185246"/>
                    <a:gd name="connsiteX2" fmla="*/ 202 w 571702"/>
                    <a:gd name="connsiteY2" fmla="*/ 180975 h 185246"/>
                    <a:gd name="connsiteX3" fmla="*/ 352627 w 571702"/>
                    <a:gd name="connsiteY3" fmla="*/ 154782 h 185246"/>
                    <a:gd name="connsiteX4" fmla="*/ 488358 w 571702"/>
                    <a:gd name="connsiteY4" fmla="*/ 135731 h 185246"/>
                    <a:gd name="connsiteX5" fmla="*/ 557414 w 571702"/>
                    <a:gd name="connsiteY5" fmla="*/ 142875 h 185246"/>
                    <a:gd name="connsiteX6" fmla="*/ 571702 w 571702"/>
                    <a:gd name="connsiteY6" fmla="*/ 157162 h 185246"/>
                    <a:gd name="connsiteX0" fmla="*/ 595466 w 657379"/>
                    <a:gd name="connsiteY0" fmla="*/ 0 h 168389"/>
                    <a:gd name="connsiteX1" fmla="*/ 390679 w 657379"/>
                    <a:gd name="connsiteY1" fmla="*/ 57150 h 168389"/>
                    <a:gd name="connsiteX2" fmla="*/ 154 w 657379"/>
                    <a:gd name="connsiteY2" fmla="*/ 161925 h 168389"/>
                    <a:gd name="connsiteX3" fmla="*/ 438304 w 657379"/>
                    <a:gd name="connsiteY3" fmla="*/ 154782 h 168389"/>
                    <a:gd name="connsiteX4" fmla="*/ 574035 w 657379"/>
                    <a:gd name="connsiteY4" fmla="*/ 135731 h 168389"/>
                    <a:gd name="connsiteX5" fmla="*/ 643091 w 657379"/>
                    <a:gd name="connsiteY5" fmla="*/ 142875 h 168389"/>
                    <a:gd name="connsiteX6" fmla="*/ 657379 w 657379"/>
                    <a:gd name="connsiteY6" fmla="*/ 157162 h 168389"/>
                    <a:gd name="connsiteX0" fmla="*/ 595466 w 657380"/>
                    <a:gd name="connsiteY0" fmla="*/ 0 h 167984"/>
                    <a:gd name="connsiteX1" fmla="*/ 390679 w 657380"/>
                    <a:gd name="connsiteY1" fmla="*/ 57150 h 167984"/>
                    <a:gd name="connsiteX2" fmla="*/ 154 w 657380"/>
                    <a:gd name="connsiteY2" fmla="*/ 161925 h 167984"/>
                    <a:gd name="connsiteX3" fmla="*/ 438304 w 657380"/>
                    <a:gd name="connsiteY3" fmla="*/ 154782 h 167984"/>
                    <a:gd name="connsiteX4" fmla="*/ 569273 w 657380"/>
                    <a:gd name="connsiteY4" fmla="*/ 150019 h 167984"/>
                    <a:gd name="connsiteX5" fmla="*/ 643091 w 657380"/>
                    <a:gd name="connsiteY5" fmla="*/ 142875 h 167984"/>
                    <a:gd name="connsiteX6" fmla="*/ 657379 w 657380"/>
                    <a:gd name="connsiteY6" fmla="*/ 157162 h 167984"/>
                    <a:gd name="connsiteX0" fmla="*/ 595466 w 643091"/>
                    <a:gd name="connsiteY0" fmla="*/ 0 h 167984"/>
                    <a:gd name="connsiteX1" fmla="*/ 390679 w 643091"/>
                    <a:gd name="connsiteY1" fmla="*/ 57150 h 167984"/>
                    <a:gd name="connsiteX2" fmla="*/ 154 w 643091"/>
                    <a:gd name="connsiteY2" fmla="*/ 161925 h 167984"/>
                    <a:gd name="connsiteX3" fmla="*/ 438304 w 643091"/>
                    <a:gd name="connsiteY3" fmla="*/ 154782 h 167984"/>
                    <a:gd name="connsiteX4" fmla="*/ 569273 w 643091"/>
                    <a:gd name="connsiteY4" fmla="*/ 150019 h 167984"/>
                    <a:gd name="connsiteX5" fmla="*/ 643091 w 643091"/>
                    <a:gd name="connsiteY5" fmla="*/ 142875 h 16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3091" h="167984">
                      <a:moveTo>
                        <a:pt x="595466" y="0"/>
                      </a:moveTo>
                      <a:cubicBezTo>
                        <a:pt x="535538" y="13494"/>
                        <a:pt x="489898" y="30162"/>
                        <a:pt x="390679" y="57150"/>
                      </a:cubicBezTo>
                      <a:cubicBezTo>
                        <a:pt x="291460" y="84138"/>
                        <a:pt x="-7783" y="145653"/>
                        <a:pt x="154" y="161925"/>
                      </a:cubicBezTo>
                      <a:cubicBezTo>
                        <a:pt x="8091" y="178197"/>
                        <a:pt x="343451" y="156766"/>
                        <a:pt x="438304" y="154782"/>
                      </a:cubicBezTo>
                      <a:cubicBezTo>
                        <a:pt x="533157" y="152798"/>
                        <a:pt x="535142" y="152003"/>
                        <a:pt x="569273" y="150019"/>
                      </a:cubicBezTo>
                      <a:cubicBezTo>
                        <a:pt x="603404" y="148035"/>
                        <a:pt x="628407" y="141685"/>
                        <a:pt x="643091" y="142875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flipH="1">
                  <a:off x="4677675" y="2779089"/>
                  <a:ext cx="177077" cy="232494"/>
                </a:xfrm>
                <a:custGeom>
                  <a:avLst/>
                  <a:gdLst>
                    <a:gd name="connsiteX0" fmla="*/ 0 w 207337"/>
                    <a:gd name="connsiteY0" fmla="*/ 26593 h 276930"/>
                    <a:gd name="connsiteX1" fmla="*/ 92869 w 207337"/>
                    <a:gd name="connsiteY1" fmla="*/ 2781 h 276930"/>
                    <a:gd name="connsiteX2" fmla="*/ 192881 w 207337"/>
                    <a:gd name="connsiteY2" fmla="*/ 83743 h 276930"/>
                    <a:gd name="connsiteX3" fmla="*/ 200025 w 207337"/>
                    <a:gd name="connsiteY3" fmla="*/ 231381 h 276930"/>
                    <a:gd name="connsiteX4" fmla="*/ 128587 w 207337"/>
                    <a:gd name="connsiteY4" fmla="*/ 274243 h 276930"/>
                    <a:gd name="connsiteX5" fmla="*/ 42862 w 207337"/>
                    <a:gd name="connsiteY5" fmla="*/ 271862 h 276930"/>
                    <a:gd name="connsiteX0" fmla="*/ 0 w 205927"/>
                    <a:gd name="connsiteY0" fmla="*/ 16761 h 267098"/>
                    <a:gd name="connsiteX1" fmla="*/ 121444 w 205927"/>
                    <a:gd name="connsiteY1" fmla="*/ 4855 h 267098"/>
                    <a:gd name="connsiteX2" fmla="*/ 192881 w 205927"/>
                    <a:gd name="connsiteY2" fmla="*/ 73911 h 267098"/>
                    <a:gd name="connsiteX3" fmla="*/ 200025 w 205927"/>
                    <a:gd name="connsiteY3" fmla="*/ 221549 h 267098"/>
                    <a:gd name="connsiteX4" fmla="*/ 128587 w 205927"/>
                    <a:gd name="connsiteY4" fmla="*/ 264411 h 267098"/>
                    <a:gd name="connsiteX5" fmla="*/ 42862 w 205927"/>
                    <a:gd name="connsiteY5" fmla="*/ 262030 h 267098"/>
                    <a:gd name="connsiteX0" fmla="*/ 0 w 205927"/>
                    <a:gd name="connsiteY0" fmla="*/ 20337 h 270674"/>
                    <a:gd name="connsiteX1" fmla="*/ 51409 w 205927"/>
                    <a:gd name="connsiteY1" fmla="*/ 2461 h 270674"/>
                    <a:gd name="connsiteX2" fmla="*/ 121444 w 205927"/>
                    <a:gd name="connsiteY2" fmla="*/ 8431 h 270674"/>
                    <a:gd name="connsiteX3" fmla="*/ 192881 w 205927"/>
                    <a:gd name="connsiteY3" fmla="*/ 77487 h 270674"/>
                    <a:gd name="connsiteX4" fmla="*/ 200025 w 205927"/>
                    <a:gd name="connsiteY4" fmla="*/ 225125 h 270674"/>
                    <a:gd name="connsiteX5" fmla="*/ 128587 w 205927"/>
                    <a:gd name="connsiteY5" fmla="*/ 267987 h 270674"/>
                    <a:gd name="connsiteX6" fmla="*/ 42862 w 205927"/>
                    <a:gd name="connsiteY6" fmla="*/ 265606 h 270674"/>
                    <a:gd name="connsiteX0" fmla="*/ 0 w 205927"/>
                    <a:gd name="connsiteY0" fmla="*/ 25743 h 276080"/>
                    <a:gd name="connsiteX1" fmla="*/ 79984 w 205927"/>
                    <a:gd name="connsiteY1" fmla="*/ 723 h 276080"/>
                    <a:gd name="connsiteX2" fmla="*/ 121444 w 205927"/>
                    <a:gd name="connsiteY2" fmla="*/ 13837 h 276080"/>
                    <a:gd name="connsiteX3" fmla="*/ 192881 w 205927"/>
                    <a:gd name="connsiteY3" fmla="*/ 82893 h 276080"/>
                    <a:gd name="connsiteX4" fmla="*/ 200025 w 205927"/>
                    <a:gd name="connsiteY4" fmla="*/ 230531 h 276080"/>
                    <a:gd name="connsiteX5" fmla="*/ 128587 w 205927"/>
                    <a:gd name="connsiteY5" fmla="*/ 273393 h 276080"/>
                    <a:gd name="connsiteX6" fmla="*/ 42862 w 205927"/>
                    <a:gd name="connsiteY6" fmla="*/ 271012 h 276080"/>
                    <a:gd name="connsiteX0" fmla="*/ 0 w 165446"/>
                    <a:gd name="connsiteY0" fmla="*/ 11456 h 276080"/>
                    <a:gd name="connsiteX1" fmla="*/ 39503 w 165446"/>
                    <a:gd name="connsiteY1" fmla="*/ 723 h 276080"/>
                    <a:gd name="connsiteX2" fmla="*/ 80963 w 165446"/>
                    <a:gd name="connsiteY2" fmla="*/ 13837 h 276080"/>
                    <a:gd name="connsiteX3" fmla="*/ 152400 w 165446"/>
                    <a:gd name="connsiteY3" fmla="*/ 82893 h 276080"/>
                    <a:gd name="connsiteX4" fmla="*/ 159544 w 165446"/>
                    <a:gd name="connsiteY4" fmla="*/ 230531 h 276080"/>
                    <a:gd name="connsiteX5" fmla="*/ 88106 w 165446"/>
                    <a:gd name="connsiteY5" fmla="*/ 273393 h 276080"/>
                    <a:gd name="connsiteX6" fmla="*/ 2381 w 165446"/>
                    <a:gd name="connsiteY6" fmla="*/ 271012 h 276080"/>
                    <a:gd name="connsiteX0" fmla="*/ 0 w 164571"/>
                    <a:gd name="connsiteY0" fmla="*/ 11019 h 275643"/>
                    <a:gd name="connsiteX1" fmla="*/ 39503 w 164571"/>
                    <a:gd name="connsiteY1" fmla="*/ 286 h 275643"/>
                    <a:gd name="connsiteX2" fmla="*/ 102394 w 164571"/>
                    <a:gd name="connsiteY2" fmla="*/ 20543 h 275643"/>
                    <a:gd name="connsiteX3" fmla="*/ 152400 w 164571"/>
                    <a:gd name="connsiteY3" fmla="*/ 82456 h 275643"/>
                    <a:gd name="connsiteX4" fmla="*/ 159544 w 164571"/>
                    <a:gd name="connsiteY4" fmla="*/ 230094 h 275643"/>
                    <a:gd name="connsiteX5" fmla="*/ 88106 w 164571"/>
                    <a:gd name="connsiteY5" fmla="*/ 272956 h 275643"/>
                    <a:gd name="connsiteX6" fmla="*/ 2381 w 164571"/>
                    <a:gd name="connsiteY6" fmla="*/ 270575 h 275643"/>
                    <a:gd name="connsiteX0" fmla="*/ 0 w 164571"/>
                    <a:gd name="connsiteY0" fmla="*/ 12226 h 276850"/>
                    <a:gd name="connsiteX1" fmla="*/ 20453 w 164571"/>
                    <a:gd name="connsiteY1" fmla="*/ 1493 h 276850"/>
                    <a:gd name="connsiteX2" fmla="*/ 39503 w 164571"/>
                    <a:gd name="connsiteY2" fmla="*/ 1493 h 276850"/>
                    <a:gd name="connsiteX3" fmla="*/ 102394 w 164571"/>
                    <a:gd name="connsiteY3" fmla="*/ 21750 h 276850"/>
                    <a:gd name="connsiteX4" fmla="*/ 152400 w 164571"/>
                    <a:gd name="connsiteY4" fmla="*/ 83663 h 276850"/>
                    <a:gd name="connsiteX5" fmla="*/ 159544 w 164571"/>
                    <a:gd name="connsiteY5" fmla="*/ 231301 h 276850"/>
                    <a:gd name="connsiteX6" fmla="*/ 88106 w 164571"/>
                    <a:gd name="connsiteY6" fmla="*/ 274163 h 276850"/>
                    <a:gd name="connsiteX7" fmla="*/ 2381 w 164571"/>
                    <a:gd name="connsiteY7" fmla="*/ 271782 h 276850"/>
                    <a:gd name="connsiteX0" fmla="*/ 0 w 164571"/>
                    <a:gd name="connsiteY0" fmla="*/ 10964 h 275588"/>
                    <a:gd name="connsiteX1" fmla="*/ 20453 w 164571"/>
                    <a:gd name="connsiteY1" fmla="*/ 231 h 275588"/>
                    <a:gd name="connsiteX2" fmla="*/ 79984 w 164571"/>
                    <a:gd name="connsiteY2" fmla="*/ 9756 h 275588"/>
                    <a:gd name="connsiteX3" fmla="*/ 102394 w 164571"/>
                    <a:gd name="connsiteY3" fmla="*/ 20488 h 275588"/>
                    <a:gd name="connsiteX4" fmla="*/ 152400 w 164571"/>
                    <a:gd name="connsiteY4" fmla="*/ 82401 h 275588"/>
                    <a:gd name="connsiteX5" fmla="*/ 159544 w 164571"/>
                    <a:gd name="connsiteY5" fmla="*/ 230039 h 275588"/>
                    <a:gd name="connsiteX6" fmla="*/ 88106 w 164571"/>
                    <a:gd name="connsiteY6" fmla="*/ 272901 h 275588"/>
                    <a:gd name="connsiteX7" fmla="*/ 2381 w 164571"/>
                    <a:gd name="connsiteY7" fmla="*/ 270520 h 275588"/>
                    <a:gd name="connsiteX0" fmla="*/ 0 w 164001"/>
                    <a:gd name="connsiteY0" fmla="*/ 10964 h 275588"/>
                    <a:gd name="connsiteX1" fmla="*/ 20453 w 164001"/>
                    <a:gd name="connsiteY1" fmla="*/ 231 h 275588"/>
                    <a:gd name="connsiteX2" fmla="*/ 79984 w 164001"/>
                    <a:gd name="connsiteY2" fmla="*/ 9756 h 275588"/>
                    <a:gd name="connsiteX3" fmla="*/ 119062 w 164001"/>
                    <a:gd name="connsiteY3" fmla="*/ 37157 h 275588"/>
                    <a:gd name="connsiteX4" fmla="*/ 152400 w 164001"/>
                    <a:gd name="connsiteY4" fmla="*/ 82401 h 275588"/>
                    <a:gd name="connsiteX5" fmla="*/ 159544 w 164001"/>
                    <a:gd name="connsiteY5" fmla="*/ 230039 h 275588"/>
                    <a:gd name="connsiteX6" fmla="*/ 88106 w 164001"/>
                    <a:gd name="connsiteY6" fmla="*/ 272901 h 275588"/>
                    <a:gd name="connsiteX7" fmla="*/ 2381 w 164001"/>
                    <a:gd name="connsiteY7" fmla="*/ 270520 h 275588"/>
                    <a:gd name="connsiteX0" fmla="*/ 0 w 164001"/>
                    <a:gd name="connsiteY0" fmla="*/ 13302 h 277926"/>
                    <a:gd name="connsiteX1" fmla="*/ 58553 w 164001"/>
                    <a:gd name="connsiteY1" fmla="*/ 188 h 277926"/>
                    <a:gd name="connsiteX2" fmla="*/ 79984 w 164001"/>
                    <a:gd name="connsiteY2" fmla="*/ 12094 h 277926"/>
                    <a:gd name="connsiteX3" fmla="*/ 119062 w 164001"/>
                    <a:gd name="connsiteY3" fmla="*/ 39495 h 277926"/>
                    <a:gd name="connsiteX4" fmla="*/ 152400 w 164001"/>
                    <a:gd name="connsiteY4" fmla="*/ 84739 h 277926"/>
                    <a:gd name="connsiteX5" fmla="*/ 159544 w 164001"/>
                    <a:gd name="connsiteY5" fmla="*/ 232377 h 277926"/>
                    <a:gd name="connsiteX6" fmla="*/ 88106 w 164001"/>
                    <a:gd name="connsiteY6" fmla="*/ 275239 h 277926"/>
                    <a:gd name="connsiteX7" fmla="*/ 2381 w 164001"/>
                    <a:gd name="connsiteY7" fmla="*/ 272858 h 277926"/>
                    <a:gd name="connsiteX0" fmla="*/ 0 w 164001"/>
                    <a:gd name="connsiteY0" fmla="*/ 20614 h 285238"/>
                    <a:gd name="connsiteX1" fmla="*/ 27597 w 164001"/>
                    <a:gd name="connsiteY1" fmla="*/ 356 h 285238"/>
                    <a:gd name="connsiteX2" fmla="*/ 58553 w 164001"/>
                    <a:gd name="connsiteY2" fmla="*/ 7500 h 285238"/>
                    <a:gd name="connsiteX3" fmla="*/ 79984 w 164001"/>
                    <a:gd name="connsiteY3" fmla="*/ 19406 h 285238"/>
                    <a:gd name="connsiteX4" fmla="*/ 119062 w 164001"/>
                    <a:gd name="connsiteY4" fmla="*/ 46807 h 285238"/>
                    <a:gd name="connsiteX5" fmla="*/ 152400 w 164001"/>
                    <a:gd name="connsiteY5" fmla="*/ 92051 h 285238"/>
                    <a:gd name="connsiteX6" fmla="*/ 159544 w 164001"/>
                    <a:gd name="connsiteY6" fmla="*/ 239689 h 285238"/>
                    <a:gd name="connsiteX7" fmla="*/ 88106 w 164001"/>
                    <a:gd name="connsiteY7" fmla="*/ 282551 h 285238"/>
                    <a:gd name="connsiteX8" fmla="*/ 2381 w 164001"/>
                    <a:gd name="connsiteY8" fmla="*/ 280170 h 285238"/>
                    <a:gd name="connsiteX0" fmla="*/ 0 w 169279"/>
                    <a:gd name="connsiteY0" fmla="*/ 20614 h 285238"/>
                    <a:gd name="connsiteX1" fmla="*/ 27597 w 169279"/>
                    <a:gd name="connsiteY1" fmla="*/ 356 h 285238"/>
                    <a:gd name="connsiteX2" fmla="*/ 58553 w 169279"/>
                    <a:gd name="connsiteY2" fmla="*/ 7500 h 285238"/>
                    <a:gd name="connsiteX3" fmla="*/ 79984 w 169279"/>
                    <a:gd name="connsiteY3" fmla="*/ 19406 h 285238"/>
                    <a:gd name="connsiteX4" fmla="*/ 119062 w 169279"/>
                    <a:gd name="connsiteY4" fmla="*/ 46807 h 285238"/>
                    <a:gd name="connsiteX5" fmla="*/ 164306 w 169279"/>
                    <a:gd name="connsiteY5" fmla="*/ 134914 h 285238"/>
                    <a:gd name="connsiteX6" fmla="*/ 159544 w 169279"/>
                    <a:gd name="connsiteY6" fmla="*/ 239689 h 285238"/>
                    <a:gd name="connsiteX7" fmla="*/ 88106 w 169279"/>
                    <a:gd name="connsiteY7" fmla="*/ 282551 h 285238"/>
                    <a:gd name="connsiteX8" fmla="*/ 2381 w 169279"/>
                    <a:gd name="connsiteY8" fmla="*/ 280170 h 285238"/>
                    <a:gd name="connsiteX0" fmla="*/ 0 w 167730"/>
                    <a:gd name="connsiteY0" fmla="*/ 20614 h 285238"/>
                    <a:gd name="connsiteX1" fmla="*/ 27597 w 167730"/>
                    <a:gd name="connsiteY1" fmla="*/ 356 h 285238"/>
                    <a:gd name="connsiteX2" fmla="*/ 58553 w 167730"/>
                    <a:gd name="connsiteY2" fmla="*/ 7500 h 285238"/>
                    <a:gd name="connsiteX3" fmla="*/ 79984 w 167730"/>
                    <a:gd name="connsiteY3" fmla="*/ 19406 h 285238"/>
                    <a:gd name="connsiteX4" fmla="*/ 142874 w 167730"/>
                    <a:gd name="connsiteY4" fmla="*/ 80144 h 285238"/>
                    <a:gd name="connsiteX5" fmla="*/ 164306 w 167730"/>
                    <a:gd name="connsiteY5" fmla="*/ 134914 h 285238"/>
                    <a:gd name="connsiteX6" fmla="*/ 159544 w 167730"/>
                    <a:gd name="connsiteY6" fmla="*/ 239689 h 285238"/>
                    <a:gd name="connsiteX7" fmla="*/ 88106 w 167730"/>
                    <a:gd name="connsiteY7" fmla="*/ 282551 h 285238"/>
                    <a:gd name="connsiteX8" fmla="*/ 2381 w 167730"/>
                    <a:gd name="connsiteY8" fmla="*/ 280170 h 285238"/>
                    <a:gd name="connsiteX0" fmla="*/ 0 w 167730"/>
                    <a:gd name="connsiteY0" fmla="*/ 20614 h 285238"/>
                    <a:gd name="connsiteX1" fmla="*/ 27597 w 167730"/>
                    <a:gd name="connsiteY1" fmla="*/ 356 h 285238"/>
                    <a:gd name="connsiteX2" fmla="*/ 58553 w 167730"/>
                    <a:gd name="connsiteY2" fmla="*/ 7500 h 285238"/>
                    <a:gd name="connsiteX3" fmla="*/ 115702 w 167730"/>
                    <a:gd name="connsiteY3" fmla="*/ 40837 h 285238"/>
                    <a:gd name="connsiteX4" fmla="*/ 142874 w 167730"/>
                    <a:gd name="connsiteY4" fmla="*/ 80144 h 285238"/>
                    <a:gd name="connsiteX5" fmla="*/ 164306 w 167730"/>
                    <a:gd name="connsiteY5" fmla="*/ 134914 h 285238"/>
                    <a:gd name="connsiteX6" fmla="*/ 159544 w 167730"/>
                    <a:gd name="connsiteY6" fmla="*/ 239689 h 285238"/>
                    <a:gd name="connsiteX7" fmla="*/ 88106 w 167730"/>
                    <a:gd name="connsiteY7" fmla="*/ 282551 h 285238"/>
                    <a:gd name="connsiteX8" fmla="*/ 2381 w 167730"/>
                    <a:gd name="connsiteY8" fmla="*/ 280170 h 285238"/>
                    <a:gd name="connsiteX0" fmla="*/ 0 w 167730"/>
                    <a:gd name="connsiteY0" fmla="*/ 20628 h 285252"/>
                    <a:gd name="connsiteX1" fmla="*/ 27597 w 167730"/>
                    <a:gd name="connsiteY1" fmla="*/ 370 h 285252"/>
                    <a:gd name="connsiteX2" fmla="*/ 58553 w 167730"/>
                    <a:gd name="connsiteY2" fmla="*/ 7514 h 285252"/>
                    <a:gd name="connsiteX3" fmla="*/ 91890 w 167730"/>
                    <a:gd name="connsiteY3" fmla="*/ 19420 h 285252"/>
                    <a:gd name="connsiteX4" fmla="*/ 115702 w 167730"/>
                    <a:gd name="connsiteY4" fmla="*/ 40851 h 285252"/>
                    <a:gd name="connsiteX5" fmla="*/ 142874 w 167730"/>
                    <a:gd name="connsiteY5" fmla="*/ 80158 h 285252"/>
                    <a:gd name="connsiteX6" fmla="*/ 164306 w 167730"/>
                    <a:gd name="connsiteY6" fmla="*/ 134928 h 285252"/>
                    <a:gd name="connsiteX7" fmla="*/ 159544 w 167730"/>
                    <a:gd name="connsiteY7" fmla="*/ 239703 h 285252"/>
                    <a:gd name="connsiteX8" fmla="*/ 88106 w 167730"/>
                    <a:gd name="connsiteY8" fmla="*/ 282565 h 285252"/>
                    <a:gd name="connsiteX9" fmla="*/ 2381 w 167730"/>
                    <a:gd name="connsiteY9" fmla="*/ 280184 h 285252"/>
                    <a:gd name="connsiteX0" fmla="*/ 0 w 167730"/>
                    <a:gd name="connsiteY0" fmla="*/ 20748 h 285372"/>
                    <a:gd name="connsiteX1" fmla="*/ 27597 w 167730"/>
                    <a:gd name="connsiteY1" fmla="*/ 490 h 285372"/>
                    <a:gd name="connsiteX2" fmla="*/ 82365 w 167730"/>
                    <a:gd name="connsiteY2" fmla="*/ 5253 h 285372"/>
                    <a:gd name="connsiteX3" fmla="*/ 91890 w 167730"/>
                    <a:gd name="connsiteY3" fmla="*/ 19540 h 285372"/>
                    <a:gd name="connsiteX4" fmla="*/ 115702 w 167730"/>
                    <a:gd name="connsiteY4" fmla="*/ 40971 h 285372"/>
                    <a:gd name="connsiteX5" fmla="*/ 142874 w 167730"/>
                    <a:gd name="connsiteY5" fmla="*/ 80278 h 285372"/>
                    <a:gd name="connsiteX6" fmla="*/ 164306 w 167730"/>
                    <a:gd name="connsiteY6" fmla="*/ 135048 h 285372"/>
                    <a:gd name="connsiteX7" fmla="*/ 159544 w 167730"/>
                    <a:gd name="connsiteY7" fmla="*/ 239823 h 285372"/>
                    <a:gd name="connsiteX8" fmla="*/ 88106 w 167730"/>
                    <a:gd name="connsiteY8" fmla="*/ 282685 h 285372"/>
                    <a:gd name="connsiteX9" fmla="*/ 2381 w 167730"/>
                    <a:gd name="connsiteY9" fmla="*/ 280304 h 285372"/>
                    <a:gd name="connsiteX0" fmla="*/ 0 w 167730"/>
                    <a:gd name="connsiteY0" fmla="*/ 20748 h 285372"/>
                    <a:gd name="connsiteX1" fmla="*/ 58553 w 167730"/>
                    <a:gd name="connsiteY1" fmla="*/ 490 h 285372"/>
                    <a:gd name="connsiteX2" fmla="*/ 82365 w 167730"/>
                    <a:gd name="connsiteY2" fmla="*/ 5253 h 285372"/>
                    <a:gd name="connsiteX3" fmla="*/ 91890 w 167730"/>
                    <a:gd name="connsiteY3" fmla="*/ 19540 h 285372"/>
                    <a:gd name="connsiteX4" fmla="*/ 115702 w 167730"/>
                    <a:gd name="connsiteY4" fmla="*/ 40971 h 285372"/>
                    <a:gd name="connsiteX5" fmla="*/ 142874 w 167730"/>
                    <a:gd name="connsiteY5" fmla="*/ 80278 h 285372"/>
                    <a:gd name="connsiteX6" fmla="*/ 164306 w 167730"/>
                    <a:gd name="connsiteY6" fmla="*/ 135048 h 285372"/>
                    <a:gd name="connsiteX7" fmla="*/ 159544 w 167730"/>
                    <a:gd name="connsiteY7" fmla="*/ 239823 h 285372"/>
                    <a:gd name="connsiteX8" fmla="*/ 88106 w 167730"/>
                    <a:gd name="connsiteY8" fmla="*/ 282685 h 285372"/>
                    <a:gd name="connsiteX9" fmla="*/ 2381 w 167730"/>
                    <a:gd name="connsiteY9" fmla="*/ 280304 h 285372"/>
                    <a:gd name="connsiteX0" fmla="*/ 0 w 167730"/>
                    <a:gd name="connsiteY0" fmla="*/ 23573 h 288197"/>
                    <a:gd name="connsiteX1" fmla="*/ 29978 w 167730"/>
                    <a:gd name="connsiteY1" fmla="*/ 934 h 288197"/>
                    <a:gd name="connsiteX2" fmla="*/ 58553 w 167730"/>
                    <a:gd name="connsiteY2" fmla="*/ 3315 h 288197"/>
                    <a:gd name="connsiteX3" fmla="*/ 82365 w 167730"/>
                    <a:gd name="connsiteY3" fmla="*/ 8078 h 288197"/>
                    <a:gd name="connsiteX4" fmla="*/ 91890 w 167730"/>
                    <a:gd name="connsiteY4" fmla="*/ 22365 h 288197"/>
                    <a:gd name="connsiteX5" fmla="*/ 115702 w 167730"/>
                    <a:gd name="connsiteY5" fmla="*/ 43796 h 288197"/>
                    <a:gd name="connsiteX6" fmla="*/ 142874 w 167730"/>
                    <a:gd name="connsiteY6" fmla="*/ 83103 h 288197"/>
                    <a:gd name="connsiteX7" fmla="*/ 164306 w 167730"/>
                    <a:gd name="connsiteY7" fmla="*/ 137873 h 288197"/>
                    <a:gd name="connsiteX8" fmla="*/ 159544 w 167730"/>
                    <a:gd name="connsiteY8" fmla="*/ 242648 h 288197"/>
                    <a:gd name="connsiteX9" fmla="*/ 88106 w 167730"/>
                    <a:gd name="connsiteY9" fmla="*/ 285510 h 288197"/>
                    <a:gd name="connsiteX10" fmla="*/ 2381 w 167730"/>
                    <a:gd name="connsiteY10" fmla="*/ 283129 h 288197"/>
                    <a:gd name="connsiteX0" fmla="*/ 0 w 174794"/>
                    <a:gd name="connsiteY0" fmla="*/ 23573 h 288197"/>
                    <a:gd name="connsiteX1" fmla="*/ 29978 w 174794"/>
                    <a:gd name="connsiteY1" fmla="*/ 934 h 288197"/>
                    <a:gd name="connsiteX2" fmla="*/ 58553 w 174794"/>
                    <a:gd name="connsiteY2" fmla="*/ 3315 h 288197"/>
                    <a:gd name="connsiteX3" fmla="*/ 82365 w 174794"/>
                    <a:gd name="connsiteY3" fmla="*/ 8078 h 288197"/>
                    <a:gd name="connsiteX4" fmla="*/ 91890 w 174794"/>
                    <a:gd name="connsiteY4" fmla="*/ 22365 h 288197"/>
                    <a:gd name="connsiteX5" fmla="*/ 115702 w 174794"/>
                    <a:gd name="connsiteY5" fmla="*/ 43796 h 288197"/>
                    <a:gd name="connsiteX6" fmla="*/ 142874 w 174794"/>
                    <a:gd name="connsiteY6" fmla="*/ 83103 h 288197"/>
                    <a:gd name="connsiteX7" fmla="*/ 173831 w 174794"/>
                    <a:gd name="connsiteY7" fmla="*/ 164066 h 288197"/>
                    <a:gd name="connsiteX8" fmla="*/ 159544 w 174794"/>
                    <a:gd name="connsiteY8" fmla="*/ 242648 h 288197"/>
                    <a:gd name="connsiteX9" fmla="*/ 88106 w 174794"/>
                    <a:gd name="connsiteY9" fmla="*/ 285510 h 288197"/>
                    <a:gd name="connsiteX10" fmla="*/ 2381 w 174794"/>
                    <a:gd name="connsiteY10" fmla="*/ 283129 h 288197"/>
                    <a:gd name="connsiteX0" fmla="*/ 0 w 174076"/>
                    <a:gd name="connsiteY0" fmla="*/ 23573 h 288197"/>
                    <a:gd name="connsiteX1" fmla="*/ 29978 w 174076"/>
                    <a:gd name="connsiteY1" fmla="*/ 934 h 288197"/>
                    <a:gd name="connsiteX2" fmla="*/ 58553 w 174076"/>
                    <a:gd name="connsiteY2" fmla="*/ 3315 h 288197"/>
                    <a:gd name="connsiteX3" fmla="*/ 82365 w 174076"/>
                    <a:gd name="connsiteY3" fmla="*/ 8078 h 288197"/>
                    <a:gd name="connsiteX4" fmla="*/ 91890 w 174076"/>
                    <a:gd name="connsiteY4" fmla="*/ 22365 h 288197"/>
                    <a:gd name="connsiteX5" fmla="*/ 115702 w 174076"/>
                    <a:gd name="connsiteY5" fmla="*/ 43796 h 288197"/>
                    <a:gd name="connsiteX6" fmla="*/ 164305 w 174076"/>
                    <a:gd name="connsiteY6" fmla="*/ 109297 h 288197"/>
                    <a:gd name="connsiteX7" fmla="*/ 173831 w 174076"/>
                    <a:gd name="connsiteY7" fmla="*/ 164066 h 288197"/>
                    <a:gd name="connsiteX8" fmla="*/ 159544 w 174076"/>
                    <a:gd name="connsiteY8" fmla="*/ 242648 h 288197"/>
                    <a:gd name="connsiteX9" fmla="*/ 88106 w 174076"/>
                    <a:gd name="connsiteY9" fmla="*/ 285510 h 288197"/>
                    <a:gd name="connsiteX10" fmla="*/ 2381 w 174076"/>
                    <a:gd name="connsiteY10" fmla="*/ 283129 h 288197"/>
                    <a:gd name="connsiteX0" fmla="*/ 0 w 173909"/>
                    <a:gd name="connsiteY0" fmla="*/ 23573 h 288197"/>
                    <a:gd name="connsiteX1" fmla="*/ 29978 w 173909"/>
                    <a:gd name="connsiteY1" fmla="*/ 934 h 288197"/>
                    <a:gd name="connsiteX2" fmla="*/ 58553 w 173909"/>
                    <a:gd name="connsiteY2" fmla="*/ 3315 h 288197"/>
                    <a:gd name="connsiteX3" fmla="*/ 82365 w 173909"/>
                    <a:gd name="connsiteY3" fmla="*/ 8078 h 288197"/>
                    <a:gd name="connsiteX4" fmla="*/ 91890 w 173909"/>
                    <a:gd name="connsiteY4" fmla="*/ 22365 h 288197"/>
                    <a:gd name="connsiteX5" fmla="*/ 144277 w 173909"/>
                    <a:gd name="connsiteY5" fmla="*/ 72371 h 288197"/>
                    <a:gd name="connsiteX6" fmla="*/ 164305 w 173909"/>
                    <a:gd name="connsiteY6" fmla="*/ 109297 h 288197"/>
                    <a:gd name="connsiteX7" fmla="*/ 173831 w 173909"/>
                    <a:gd name="connsiteY7" fmla="*/ 164066 h 288197"/>
                    <a:gd name="connsiteX8" fmla="*/ 159544 w 173909"/>
                    <a:gd name="connsiteY8" fmla="*/ 242648 h 288197"/>
                    <a:gd name="connsiteX9" fmla="*/ 88106 w 173909"/>
                    <a:gd name="connsiteY9" fmla="*/ 285510 h 288197"/>
                    <a:gd name="connsiteX10" fmla="*/ 2381 w 173909"/>
                    <a:gd name="connsiteY10" fmla="*/ 283129 h 288197"/>
                    <a:gd name="connsiteX0" fmla="*/ 0 w 173909"/>
                    <a:gd name="connsiteY0" fmla="*/ 23573 h 288197"/>
                    <a:gd name="connsiteX1" fmla="*/ 29978 w 173909"/>
                    <a:gd name="connsiteY1" fmla="*/ 934 h 288197"/>
                    <a:gd name="connsiteX2" fmla="*/ 58553 w 173909"/>
                    <a:gd name="connsiteY2" fmla="*/ 3315 h 288197"/>
                    <a:gd name="connsiteX3" fmla="*/ 82365 w 173909"/>
                    <a:gd name="connsiteY3" fmla="*/ 8078 h 288197"/>
                    <a:gd name="connsiteX4" fmla="*/ 110940 w 173909"/>
                    <a:gd name="connsiteY4" fmla="*/ 41415 h 288197"/>
                    <a:gd name="connsiteX5" fmla="*/ 144277 w 173909"/>
                    <a:gd name="connsiteY5" fmla="*/ 72371 h 288197"/>
                    <a:gd name="connsiteX6" fmla="*/ 164305 w 173909"/>
                    <a:gd name="connsiteY6" fmla="*/ 109297 h 288197"/>
                    <a:gd name="connsiteX7" fmla="*/ 173831 w 173909"/>
                    <a:gd name="connsiteY7" fmla="*/ 164066 h 288197"/>
                    <a:gd name="connsiteX8" fmla="*/ 159544 w 173909"/>
                    <a:gd name="connsiteY8" fmla="*/ 242648 h 288197"/>
                    <a:gd name="connsiteX9" fmla="*/ 88106 w 173909"/>
                    <a:gd name="connsiteY9" fmla="*/ 285510 h 288197"/>
                    <a:gd name="connsiteX10" fmla="*/ 2381 w 173909"/>
                    <a:gd name="connsiteY10" fmla="*/ 283129 h 288197"/>
                    <a:gd name="connsiteX0" fmla="*/ 0 w 173909"/>
                    <a:gd name="connsiteY0" fmla="*/ 23573 h 288197"/>
                    <a:gd name="connsiteX1" fmla="*/ 29978 w 173909"/>
                    <a:gd name="connsiteY1" fmla="*/ 934 h 288197"/>
                    <a:gd name="connsiteX2" fmla="*/ 58553 w 173909"/>
                    <a:gd name="connsiteY2" fmla="*/ 3315 h 288197"/>
                    <a:gd name="connsiteX3" fmla="*/ 110940 w 173909"/>
                    <a:gd name="connsiteY3" fmla="*/ 24746 h 288197"/>
                    <a:gd name="connsiteX4" fmla="*/ 110940 w 173909"/>
                    <a:gd name="connsiteY4" fmla="*/ 41415 h 288197"/>
                    <a:gd name="connsiteX5" fmla="*/ 144277 w 173909"/>
                    <a:gd name="connsiteY5" fmla="*/ 72371 h 288197"/>
                    <a:gd name="connsiteX6" fmla="*/ 164305 w 173909"/>
                    <a:gd name="connsiteY6" fmla="*/ 109297 h 288197"/>
                    <a:gd name="connsiteX7" fmla="*/ 173831 w 173909"/>
                    <a:gd name="connsiteY7" fmla="*/ 164066 h 288197"/>
                    <a:gd name="connsiteX8" fmla="*/ 159544 w 173909"/>
                    <a:gd name="connsiteY8" fmla="*/ 242648 h 288197"/>
                    <a:gd name="connsiteX9" fmla="*/ 88106 w 173909"/>
                    <a:gd name="connsiteY9" fmla="*/ 285510 h 288197"/>
                    <a:gd name="connsiteX10" fmla="*/ 2381 w 173909"/>
                    <a:gd name="connsiteY10" fmla="*/ 283129 h 288197"/>
                    <a:gd name="connsiteX0" fmla="*/ 0 w 176270"/>
                    <a:gd name="connsiteY0" fmla="*/ 23573 h 288197"/>
                    <a:gd name="connsiteX1" fmla="*/ 29978 w 176270"/>
                    <a:gd name="connsiteY1" fmla="*/ 934 h 288197"/>
                    <a:gd name="connsiteX2" fmla="*/ 58553 w 176270"/>
                    <a:gd name="connsiteY2" fmla="*/ 3315 h 288197"/>
                    <a:gd name="connsiteX3" fmla="*/ 110940 w 176270"/>
                    <a:gd name="connsiteY3" fmla="*/ 24746 h 288197"/>
                    <a:gd name="connsiteX4" fmla="*/ 110940 w 176270"/>
                    <a:gd name="connsiteY4" fmla="*/ 41415 h 288197"/>
                    <a:gd name="connsiteX5" fmla="*/ 144277 w 176270"/>
                    <a:gd name="connsiteY5" fmla="*/ 72371 h 288197"/>
                    <a:gd name="connsiteX6" fmla="*/ 164305 w 176270"/>
                    <a:gd name="connsiteY6" fmla="*/ 109297 h 288197"/>
                    <a:gd name="connsiteX7" fmla="*/ 176212 w 176270"/>
                    <a:gd name="connsiteY7" fmla="*/ 190260 h 288197"/>
                    <a:gd name="connsiteX8" fmla="*/ 159544 w 176270"/>
                    <a:gd name="connsiteY8" fmla="*/ 242648 h 288197"/>
                    <a:gd name="connsiteX9" fmla="*/ 88106 w 176270"/>
                    <a:gd name="connsiteY9" fmla="*/ 285510 h 288197"/>
                    <a:gd name="connsiteX10" fmla="*/ 2381 w 176270"/>
                    <a:gd name="connsiteY10" fmla="*/ 283129 h 288197"/>
                    <a:gd name="connsiteX0" fmla="*/ 0 w 181046"/>
                    <a:gd name="connsiteY0" fmla="*/ 23573 h 288197"/>
                    <a:gd name="connsiteX1" fmla="*/ 29978 w 181046"/>
                    <a:gd name="connsiteY1" fmla="*/ 934 h 288197"/>
                    <a:gd name="connsiteX2" fmla="*/ 58553 w 181046"/>
                    <a:gd name="connsiteY2" fmla="*/ 3315 h 288197"/>
                    <a:gd name="connsiteX3" fmla="*/ 110940 w 181046"/>
                    <a:gd name="connsiteY3" fmla="*/ 24746 h 288197"/>
                    <a:gd name="connsiteX4" fmla="*/ 110940 w 181046"/>
                    <a:gd name="connsiteY4" fmla="*/ 41415 h 288197"/>
                    <a:gd name="connsiteX5" fmla="*/ 144277 w 181046"/>
                    <a:gd name="connsiteY5" fmla="*/ 72371 h 288197"/>
                    <a:gd name="connsiteX6" fmla="*/ 178592 w 181046"/>
                    <a:gd name="connsiteY6" fmla="*/ 145016 h 288197"/>
                    <a:gd name="connsiteX7" fmla="*/ 176212 w 181046"/>
                    <a:gd name="connsiteY7" fmla="*/ 190260 h 288197"/>
                    <a:gd name="connsiteX8" fmla="*/ 159544 w 181046"/>
                    <a:gd name="connsiteY8" fmla="*/ 242648 h 288197"/>
                    <a:gd name="connsiteX9" fmla="*/ 88106 w 181046"/>
                    <a:gd name="connsiteY9" fmla="*/ 285510 h 288197"/>
                    <a:gd name="connsiteX10" fmla="*/ 2381 w 181046"/>
                    <a:gd name="connsiteY10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10940 w 179458"/>
                    <a:gd name="connsiteY3" fmla="*/ 24746 h 288197"/>
                    <a:gd name="connsiteX4" fmla="*/ 110940 w 179458"/>
                    <a:gd name="connsiteY4" fmla="*/ 41415 h 288197"/>
                    <a:gd name="connsiteX5" fmla="*/ 165708 w 179458"/>
                    <a:gd name="connsiteY5" fmla="*/ 100946 h 288197"/>
                    <a:gd name="connsiteX6" fmla="*/ 178592 w 179458"/>
                    <a:gd name="connsiteY6" fmla="*/ 145016 h 288197"/>
                    <a:gd name="connsiteX7" fmla="*/ 176212 w 179458"/>
                    <a:gd name="connsiteY7" fmla="*/ 190260 h 288197"/>
                    <a:gd name="connsiteX8" fmla="*/ 159544 w 179458"/>
                    <a:gd name="connsiteY8" fmla="*/ 242648 h 288197"/>
                    <a:gd name="connsiteX9" fmla="*/ 88106 w 179458"/>
                    <a:gd name="connsiteY9" fmla="*/ 285510 h 288197"/>
                    <a:gd name="connsiteX10" fmla="*/ 2381 w 179458"/>
                    <a:gd name="connsiteY10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10940 w 179458"/>
                    <a:gd name="connsiteY3" fmla="*/ 24746 h 288197"/>
                    <a:gd name="connsiteX4" fmla="*/ 110940 w 179458"/>
                    <a:gd name="connsiteY4" fmla="*/ 41415 h 288197"/>
                    <a:gd name="connsiteX5" fmla="*/ 156184 w 179458"/>
                    <a:gd name="connsiteY5" fmla="*/ 72372 h 288197"/>
                    <a:gd name="connsiteX6" fmla="*/ 165708 w 179458"/>
                    <a:gd name="connsiteY6" fmla="*/ 100946 h 288197"/>
                    <a:gd name="connsiteX7" fmla="*/ 178592 w 179458"/>
                    <a:gd name="connsiteY7" fmla="*/ 145016 h 288197"/>
                    <a:gd name="connsiteX8" fmla="*/ 176212 w 179458"/>
                    <a:gd name="connsiteY8" fmla="*/ 190260 h 288197"/>
                    <a:gd name="connsiteX9" fmla="*/ 159544 w 179458"/>
                    <a:gd name="connsiteY9" fmla="*/ 242648 h 288197"/>
                    <a:gd name="connsiteX10" fmla="*/ 88106 w 179458"/>
                    <a:gd name="connsiteY10" fmla="*/ 285510 h 288197"/>
                    <a:gd name="connsiteX11" fmla="*/ 2381 w 179458"/>
                    <a:gd name="connsiteY11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10940 w 179458"/>
                    <a:gd name="connsiteY3" fmla="*/ 24746 h 288197"/>
                    <a:gd name="connsiteX4" fmla="*/ 141896 w 179458"/>
                    <a:gd name="connsiteY4" fmla="*/ 55703 h 288197"/>
                    <a:gd name="connsiteX5" fmla="*/ 156184 w 179458"/>
                    <a:gd name="connsiteY5" fmla="*/ 72372 h 288197"/>
                    <a:gd name="connsiteX6" fmla="*/ 165708 w 179458"/>
                    <a:gd name="connsiteY6" fmla="*/ 100946 h 288197"/>
                    <a:gd name="connsiteX7" fmla="*/ 178592 w 179458"/>
                    <a:gd name="connsiteY7" fmla="*/ 145016 h 288197"/>
                    <a:gd name="connsiteX8" fmla="*/ 176212 w 179458"/>
                    <a:gd name="connsiteY8" fmla="*/ 190260 h 288197"/>
                    <a:gd name="connsiteX9" fmla="*/ 159544 w 179458"/>
                    <a:gd name="connsiteY9" fmla="*/ 242648 h 288197"/>
                    <a:gd name="connsiteX10" fmla="*/ 88106 w 179458"/>
                    <a:gd name="connsiteY10" fmla="*/ 285510 h 288197"/>
                    <a:gd name="connsiteX11" fmla="*/ 2381 w 179458"/>
                    <a:gd name="connsiteY11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37134 w 179458"/>
                    <a:gd name="connsiteY3" fmla="*/ 31890 h 288197"/>
                    <a:gd name="connsiteX4" fmla="*/ 141896 w 179458"/>
                    <a:gd name="connsiteY4" fmla="*/ 55703 h 288197"/>
                    <a:gd name="connsiteX5" fmla="*/ 156184 w 179458"/>
                    <a:gd name="connsiteY5" fmla="*/ 72372 h 288197"/>
                    <a:gd name="connsiteX6" fmla="*/ 165708 w 179458"/>
                    <a:gd name="connsiteY6" fmla="*/ 100946 h 288197"/>
                    <a:gd name="connsiteX7" fmla="*/ 178592 w 179458"/>
                    <a:gd name="connsiteY7" fmla="*/ 145016 h 288197"/>
                    <a:gd name="connsiteX8" fmla="*/ 176212 w 179458"/>
                    <a:gd name="connsiteY8" fmla="*/ 190260 h 288197"/>
                    <a:gd name="connsiteX9" fmla="*/ 159544 w 179458"/>
                    <a:gd name="connsiteY9" fmla="*/ 242648 h 288197"/>
                    <a:gd name="connsiteX10" fmla="*/ 88106 w 179458"/>
                    <a:gd name="connsiteY10" fmla="*/ 285510 h 288197"/>
                    <a:gd name="connsiteX11" fmla="*/ 2381 w 179458"/>
                    <a:gd name="connsiteY11" fmla="*/ 283129 h 288197"/>
                    <a:gd name="connsiteX0" fmla="*/ 0 w 179458"/>
                    <a:gd name="connsiteY0" fmla="*/ 23097 h 287721"/>
                    <a:gd name="connsiteX1" fmla="*/ 29978 w 179458"/>
                    <a:gd name="connsiteY1" fmla="*/ 458 h 287721"/>
                    <a:gd name="connsiteX2" fmla="*/ 110941 w 179458"/>
                    <a:gd name="connsiteY2" fmla="*/ 12364 h 287721"/>
                    <a:gd name="connsiteX3" fmla="*/ 137134 w 179458"/>
                    <a:gd name="connsiteY3" fmla="*/ 31414 h 287721"/>
                    <a:gd name="connsiteX4" fmla="*/ 141896 w 179458"/>
                    <a:gd name="connsiteY4" fmla="*/ 55227 h 287721"/>
                    <a:gd name="connsiteX5" fmla="*/ 156184 w 179458"/>
                    <a:gd name="connsiteY5" fmla="*/ 71896 h 287721"/>
                    <a:gd name="connsiteX6" fmla="*/ 165708 w 179458"/>
                    <a:gd name="connsiteY6" fmla="*/ 100470 h 287721"/>
                    <a:gd name="connsiteX7" fmla="*/ 178592 w 179458"/>
                    <a:gd name="connsiteY7" fmla="*/ 144540 h 287721"/>
                    <a:gd name="connsiteX8" fmla="*/ 176212 w 179458"/>
                    <a:gd name="connsiteY8" fmla="*/ 189784 h 287721"/>
                    <a:gd name="connsiteX9" fmla="*/ 159544 w 179458"/>
                    <a:gd name="connsiteY9" fmla="*/ 242172 h 287721"/>
                    <a:gd name="connsiteX10" fmla="*/ 88106 w 179458"/>
                    <a:gd name="connsiteY10" fmla="*/ 285034 h 287721"/>
                    <a:gd name="connsiteX11" fmla="*/ 2381 w 179458"/>
                    <a:gd name="connsiteY11" fmla="*/ 282653 h 287721"/>
                    <a:gd name="connsiteX0" fmla="*/ 0 w 179458"/>
                    <a:gd name="connsiteY0" fmla="*/ 25425 h 290049"/>
                    <a:gd name="connsiteX1" fmla="*/ 94272 w 179458"/>
                    <a:gd name="connsiteY1" fmla="*/ 405 h 290049"/>
                    <a:gd name="connsiteX2" fmla="*/ 110941 w 179458"/>
                    <a:gd name="connsiteY2" fmla="*/ 14692 h 290049"/>
                    <a:gd name="connsiteX3" fmla="*/ 137134 w 179458"/>
                    <a:gd name="connsiteY3" fmla="*/ 33742 h 290049"/>
                    <a:gd name="connsiteX4" fmla="*/ 141896 w 179458"/>
                    <a:gd name="connsiteY4" fmla="*/ 57555 h 290049"/>
                    <a:gd name="connsiteX5" fmla="*/ 156184 w 179458"/>
                    <a:gd name="connsiteY5" fmla="*/ 74224 h 290049"/>
                    <a:gd name="connsiteX6" fmla="*/ 165708 w 179458"/>
                    <a:gd name="connsiteY6" fmla="*/ 102798 h 290049"/>
                    <a:gd name="connsiteX7" fmla="*/ 178592 w 179458"/>
                    <a:gd name="connsiteY7" fmla="*/ 146868 h 290049"/>
                    <a:gd name="connsiteX8" fmla="*/ 176212 w 179458"/>
                    <a:gd name="connsiteY8" fmla="*/ 192112 h 290049"/>
                    <a:gd name="connsiteX9" fmla="*/ 159544 w 179458"/>
                    <a:gd name="connsiteY9" fmla="*/ 244500 h 290049"/>
                    <a:gd name="connsiteX10" fmla="*/ 88106 w 179458"/>
                    <a:gd name="connsiteY10" fmla="*/ 287362 h 290049"/>
                    <a:gd name="connsiteX11" fmla="*/ 2381 w 179458"/>
                    <a:gd name="connsiteY11" fmla="*/ 284981 h 290049"/>
                    <a:gd name="connsiteX0" fmla="*/ 0 w 179458"/>
                    <a:gd name="connsiteY0" fmla="*/ 25097 h 289721"/>
                    <a:gd name="connsiteX1" fmla="*/ 65697 w 179458"/>
                    <a:gd name="connsiteY1" fmla="*/ 2459 h 289721"/>
                    <a:gd name="connsiteX2" fmla="*/ 94272 w 179458"/>
                    <a:gd name="connsiteY2" fmla="*/ 77 h 289721"/>
                    <a:gd name="connsiteX3" fmla="*/ 110941 w 179458"/>
                    <a:gd name="connsiteY3" fmla="*/ 14364 h 289721"/>
                    <a:gd name="connsiteX4" fmla="*/ 137134 w 179458"/>
                    <a:gd name="connsiteY4" fmla="*/ 33414 h 289721"/>
                    <a:gd name="connsiteX5" fmla="*/ 141896 w 179458"/>
                    <a:gd name="connsiteY5" fmla="*/ 57227 h 289721"/>
                    <a:gd name="connsiteX6" fmla="*/ 156184 w 179458"/>
                    <a:gd name="connsiteY6" fmla="*/ 73896 h 289721"/>
                    <a:gd name="connsiteX7" fmla="*/ 165708 w 179458"/>
                    <a:gd name="connsiteY7" fmla="*/ 102470 h 289721"/>
                    <a:gd name="connsiteX8" fmla="*/ 178592 w 179458"/>
                    <a:gd name="connsiteY8" fmla="*/ 146540 h 289721"/>
                    <a:gd name="connsiteX9" fmla="*/ 176212 w 179458"/>
                    <a:gd name="connsiteY9" fmla="*/ 191784 h 289721"/>
                    <a:gd name="connsiteX10" fmla="*/ 159544 w 179458"/>
                    <a:gd name="connsiteY10" fmla="*/ 244172 h 289721"/>
                    <a:gd name="connsiteX11" fmla="*/ 88106 w 179458"/>
                    <a:gd name="connsiteY11" fmla="*/ 287034 h 289721"/>
                    <a:gd name="connsiteX12" fmla="*/ 2381 w 179458"/>
                    <a:gd name="connsiteY12" fmla="*/ 284653 h 289721"/>
                    <a:gd name="connsiteX0" fmla="*/ 38100 w 177077"/>
                    <a:gd name="connsiteY0" fmla="*/ 1285 h 289721"/>
                    <a:gd name="connsiteX1" fmla="*/ 63316 w 177077"/>
                    <a:gd name="connsiteY1" fmla="*/ 2459 h 289721"/>
                    <a:gd name="connsiteX2" fmla="*/ 91891 w 177077"/>
                    <a:gd name="connsiteY2" fmla="*/ 77 h 289721"/>
                    <a:gd name="connsiteX3" fmla="*/ 108560 w 177077"/>
                    <a:gd name="connsiteY3" fmla="*/ 14364 h 289721"/>
                    <a:gd name="connsiteX4" fmla="*/ 134753 w 177077"/>
                    <a:gd name="connsiteY4" fmla="*/ 33414 h 289721"/>
                    <a:gd name="connsiteX5" fmla="*/ 139515 w 177077"/>
                    <a:gd name="connsiteY5" fmla="*/ 57227 h 289721"/>
                    <a:gd name="connsiteX6" fmla="*/ 153803 w 177077"/>
                    <a:gd name="connsiteY6" fmla="*/ 73896 h 289721"/>
                    <a:gd name="connsiteX7" fmla="*/ 163327 w 177077"/>
                    <a:gd name="connsiteY7" fmla="*/ 102470 h 289721"/>
                    <a:gd name="connsiteX8" fmla="*/ 176211 w 177077"/>
                    <a:gd name="connsiteY8" fmla="*/ 146540 h 289721"/>
                    <a:gd name="connsiteX9" fmla="*/ 173831 w 177077"/>
                    <a:gd name="connsiteY9" fmla="*/ 191784 h 289721"/>
                    <a:gd name="connsiteX10" fmla="*/ 157163 w 177077"/>
                    <a:gd name="connsiteY10" fmla="*/ 244172 h 289721"/>
                    <a:gd name="connsiteX11" fmla="*/ 85725 w 177077"/>
                    <a:gd name="connsiteY11" fmla="*/ 287034 h 289721"/>
                    <a:gd name="connsiteX12" fmla="*/ 0 w 177077"/>
                    <a:gd name="connsiteY12" fmla="*/ 284653 h 289721"/>
                    <a:gd name="connsiteX0" fmla="*/ 38100 w 177077"/>
                    <a:gd name="connsiteY0" fmla="*/ 1285 h 289721"/>
                    <a:gd name="connsiteX1" fmla="*/ 63316 w 177077"/>
                    <a:gd name="connsiteY1" fmla="*/ 2459 h 289721"/>
                    <a:gd name="connsiteX2" fmla="*/ 91891 w 177077"/>
                    <a:gd name="connsiteY2" fmla="*/ 77 h 289721"/>
                    <a:gd name="connsiteX3" fmla="*/ 108560 w 177077"/>
                    <a:gd name="connsiteY3" fmla="*/ 14364 h 289721"/>
                    <a:gd name="connsiteX4" fmla="*/ 139515 w 177077"/>
                    <a:gd name="connsiteY4" fmla="*/ 57227 h 289721"/>
                    <a:gd name="connsiteX5" fmla="*/ 153803 w 177077"/>
                    <a:gd name="connsiteY5" fmla="*/ 73896 h 289721"/>
                    <a:gd name="connsiteX6" fmla="*/ 163327 w 177077"/>
                    <a:gd name="connsiteY6" fmla="*/ 102470 h 289721"/>
                    <a:gd name="connsiteX7" fmla="*/ 176211 w 177077"/>
                    <a:gd name="connsiteY7" fmla="*/ 146540 h 289721"/>
                    <a:gd name="connsiteX8" fmla="*/ 173831 w 177077"/>
                    <a:gd name="connsiteY8" fmla="*/ 191784 h 289721"/>
                    <a:gd name="connsiteX9" fmla="*/ 157163 w 177077"/>
                    <a:gd name="connsiteY9" fmla="*/ 244172 h 289721"/>
                    <a:gd name="connsiteX10" fmla="*/ 85725 w 177077"/>
                    <a:gd name="connsiteY10" fmla="*/ 287034 h 289721"/>
                    <a:gd name="connsiteX11" fmla="*/ 0 w 177077"/>
                    <a:gd name="connsiteY11" fmla="*/ 284653 h 289721"/>
                    <a:gd name="connsiteX0" fmla="*/ 38100 w 177077"/>
                    <a:gd name="connsiteY0" fmla="*/ 5582 h 294018"/>
                    <a:gd name="connsiteX1" fmla="*/ 63316 w 177077"/>
                    <a:gd name="connsiteY1" fmla="*/ 6756 h 294018"/>
                    <a:gd name="connsiteX2" fmla="*/ 91891 w 177077"/>
                    <a:gd name="connsiteY2" fmla="*/ 4374 h 294018"/>
                    <a:gd name="connsiteX3" fmla="*/ 139515 w 177077"/>
                    <a:gd name="connsiteY3" fmla="*/ 61524 h 294018"/>
                    <a:gd name="connsiteX4" fmla="*/ 153803 w 177077"/>
                    <a:gd name="connsiteY4" fmla="*/ 78193 h 294018"/>
                    <a:gd name="connsiteX5" fmla="*/ 163327 w 177077"/>
                    <a:gd name="connsiteY5" fmla="*/ 106767 h 294018"/>
                    <a:gd name="connsiteX6" fmla="*/ 176211 w 177077"/>
                    <a:gd name="connsiteY6" fmla="*/ 150837 h 294018"/>
                    <a:gd name="connsiteX7" fmla="*/ 173831 w 177077"/>
                    <a:gd name="connsiteY7" fmla="*/ 196081 h 294018"/>
                    <a:gd name="connsiteX8" fmla="*/ 157163 w 177077"/>
                    <a:gd name="connsiteY8" fmla="*/ 248469 h 294018"/>
                    <a:gd name="connsiteX9" fmla="*/ 85725 w 177077"/>
                    <a:gd name="connsiteY9" fmla="*/ 291331 h 294018"/>
                    <a:gd name="connsiteX10" fmla="*/ 0 w 177077"/>
                    <a:gd name="connsiteY10" fmla="*/ 288950 h 294018"/>
                    <a:gd name="connsiteX0" fmla="*/ 38100 w 177077"/>
                    <a:gd name="connsiteY0" fmla="*/ 5582 h 294018"/>
                    <a:gd name="connsiteX1" fmla="*/ 63316 w 177077"/>
                    <a:gd name="connsiteY1" fmla="*/ 6756 h 294018"/>
                    <a:gd name="connsiteX2" fmla="*/ 91891 w 177077"/>
                    <a:gd name="connsiteY2" fmla="*/ 4374 h 294018"/>
                    <a:gd name="connsiteX3" fmla="*/ 139515 w 177077"/>
                    <a:gd name="connsiteY3" fmla="*/ 61524 h 294018"/>
                    <a:gd name="connsiteX4" fmla="*/ 163327 w 177077"/>
                    <a:gd name="connsiteY4" fmla="*/ 106767 h 294018"/>
                    <a:gd name="connsiteX5" fmla="*/ 176211 w 177077"/>
                    <a:gd name="connsiteY5" fmla="*/ 150837 h 294018"/>
                    <a:gd name="connsiteX6" fmla="*/ 173831 w 177077"/>
                    <a:gd name="connsiteY6" fmla="*/ 196081 h 294018"/>
                    <a:gd name="connsiteX7" fmla="*/ 157163 w 177077"/>
                    <a:gd name="connsiteY7" fmla="*/ 248469 h 294018"/>
                    <a:gd name="connsiteX8" fmla="*/ 85725 w 177077"/>
                    <a:gd name="connsiteY8" fmla="*/ 291331 h 294018"/>
                    <a:gd name="connsiteX9" fmla="*/ 0 w 177077"/>
                    <a:gd name="connsiteY9" fmla="*/ 288950 h 294018"/>
                    <a:gd name="connsiteX0" fmla="*/ 38100 w 177077"/>
                    <a:gd name="connsiteY0" fmla="*/ 5111 h 293547"/>
                    <a:gd name="connsiteX1" fmla="*/ 91891 w 177077"/>
                    <a:gd name="connsiteY1" fmla="*/ 3903 h 293547"/>
                    <a:gd name="connsiteX2" fmla="*/ 139515 w 177077"/>
                    <a:gd name="connsiteY2" fmla="*/ 61053 h 293547"/>
                    <a:gd name="connsiteX3" fmla="*/ 163327 w 177077"/>
                    <a:gd name="connsiteY3" fmla="*/ 106296 h 293547"/>
                    <a:gd name="connsiteX4" fmla="*/ 176211 w 177077"/>
                    <a:gd name="connsiteY4" fmla="*/ 150366 h 293547"/>
                    <a:gd name="connsiteX5" fmla="*/ 173831 w 177077"/>
                    <a:gd name="connsiteY5" fmla="*/ 195610 h 293547"/>
                    <a:gd name="connsiteX6" fmla="*/ 157163 w 177077"/>
                    <a:gd name="connsiteY6" fmla="*/ 247998 h 293547"/>
                    <a:gd name="connsiteX7" fmla="*/ 85725 w 177077"/>
                    <a:gd name="connsiteY7" fmla="*/ 290860 h 293547"/>
                    <a:gd name="connsiteX8" fmla="*/ 0 w 177077"/>
                    <a:gd name="connsiteY8" fmla="*/ 288479 h 293547"/>
                    <a:gd name="connsiteX0" fmla="*/ 91891 w 177077"/>
                    <a:gd name="connsiteY0" fmla="*/ 0 h 289644"/>
                    <a:gd name="connsiteX1" fmla="*/ 139515 w 177077"/>
                    <a:gd name="connsiteY1" fmla="*/ 57150 h 289644"/>
                    <a:gd name="connsiteX2" fmla="*/ 163327 w 177077"/>
                    <a:gd name="connsiteY2" fmla="*/ 102393 h 289644"/>
                    <a:gd name="connsiteX3" fmla="*/ 176211 w 177077"/>
                    <a:gd name="connsiteY3" fmla="*/ 146463 h 289644"/>
                    <a:gd name="connsiteX4" fmla="*/ 173831 w 177077"/>
                    <a:gd name="connsiteY4" fmla="*/ 191707 h 289644"/>
                    <a:gd name="connsiteX5" fmla="*/ 157163 w 177077"/>
                    <a:gd name="connsiteY5" fmla="*/ 244095 h 289644"/>
                    <a:gd name="connsiteX6" fmla="*/ 85725 w 177077"/>
                    <a:gd name="connsiteY6" fmla="*/ 286957 h 289644"/>
                    <a:gd name="connsiteX7" fmla="*/ 0 w 177077"/>
                    <a:gd name="connsiteY7" fmla="*/ 284576 h 289644"/>
                    <a:gd name="connsiteX0" fmla="*/ 139515 w 177077"/>
                    <a:gd name="connsiteY0" fmla="*/ 0 h 232494"/>
                    <a:gd name="connsiteX1" fmla="*/ 163327 w 177077"/>
                    <a:gd name="connsiteY1" fmla="*/ 45243 h 232494"/>
                    <a:gd name="connsiteX2" fmla="*/ 176211 w 177077"/>
                    <a:gd name="connsiteY2" fmla="*/ 89313 h 232494"/>
                    <a:gd name="connsiteX3" fmla="*/ 173831 w 177077"/>
                    <a:gd name="connsiteY3" fmla="*/ 134557 h 232494"/>
                    <a:gd name="connsiteX4" fmla="*/ 157163 w 177077"/>
                    <a:gd name="connsiteY4" fmla="*/ 186945 h 232494"/>
                    <a:gd name="connsiteX5" fmla="*/ 85725 w 177077"/>
                    <a:gd name="connsiteY5" fmla="*/ 229807 h 232494"/>
                    <a:gd name="connsiteX6" fmla="*/ 0 w 177077"/>
                    <a:gd name="connsiteY6" fmla="*/ 227426 h 232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077" h="232494">
                      <a:moveTo>
                        <a:pt x="139515" y="0"/>
                      </a:moveTo>
                      <a:cubicBezTo>
                        <a:pt x="151421" y="17066"/>
                        <a:pt x="157211" y="30357"/>
                        <a:pt x="163327" y="45243"/>
                      </a:cubicBezTo>
                      <a:cubicBezTo>
                        <a:pt x="169443" y="60129"/>
                        <a:pt x="174460" y="74427"/>
                        <a:pt x="176211" y="89313"/>
                      </a:cubicBezTo>
                      <a:cubicBezTo>
                        <a:pt x="177962" y="104199"/>
                        <a:pt x="177006" y="118285"/>
                        <a:pt x="173831" y="134557"/>
                      </a:cubicBezTo>
                      <a:cubicBezTo>
                        <a:pt x="170656" y="150829"/>
                        <a:pt x="171847" y="171070"/>
                        <a:pt x="157163" y="186945"/>
                      </a:cubicBezTo>
                      <a:cubicBezTo>
                        <a:pt x="142479" y="202820"/>
                        <a:pt x="111919" y="223060"/>
                        <a:pt x="85725" y="229807"/>
                      </a:cubicBezTo>
                      <a:cubicBezTo>
                        <a:pt x="59531" y="236554"/>
                        <a:pt x="12700" y="228617"/>
                        <a:pt x="0" y="22742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995359" flipH="1">
                  <a:off x="4707031" y="2899384"/>
                  <a:ext cx="253830" cy="307842"/>
                </a:xfrm>
                <a:custGeom>
                  <a:avLst/>
                  <a:gdLst>
                    <a:gd name="connsiteX0" fmla="*/ 185737 w 353429"/>
                    <a:gd name="connsiteY0" fmla="*/ 0 h 200293"/>
                    <a:gd name="connsiteX1" fmla="*/ 271462 w 353429"/>
                    <a:gd name="connsiteY1" fmla="*/ 35719 h 200293"/>
                    <a:gd name="connsiteX2" fmla="*/ 338137 w 353429"/>
                    <a:gd name="connsiteY2" fmla="*/ 121444 h 200293"/>
                    <a:gd name="connsiteX3" fmla="*/ 345281 w 353429"/>
                    <a:gd name="connsiteY3" fmla="*/ 195263 h 200293"/>
                    <a:gd name="connsiteX4" fmla="*/ 240506 w 353429"/>
                    <a:gd name="connsiteY4" fmla="*/ 188119 h 200293"/>
                    <a:gd name="connsiteX5" fmla="*/ 128587 w 353429"/>
                    <a:gd name="connsiteY5" fmla="*/ 142875 h 200293"/>
                    <a:gd name="connsiteX6" fmla="*/ 16668 w 353429"/>
                    <a:gd name="connsiteY6" fmla="*/ 19050 h 200293"/>
                    <a:gd name="connsiteX7" fmla="*/ 0 w 353429"/>
                    <a:gd name="connsiteY7" fmla="*/ 16669 h 200293"/>
                    <a:gd name="connsiteX0" fmla="*/ 221683 w 389375"/>
                    <a:gd name="connsiteY0" fmla="*/ 98277 h 298570"/>
                    <a:gd name="connsiteX1" fmla="*/ 307408 w 389375"/>
                    <a:gd name="connsiteY1" fmla="*/ 133996 h 298570"/>
                    <a:gd name="connsiteX2" fmla="*/ 374083 w 389375"/>
                    <a:gd name="connsiteY2" fmla="*/ 219721 h 298570"/>
                    <a:gd name="connsiteX3" fmla="*/ 381227 w 389375"/>
                    <a:gd name="connsiteY3" fmla="*/ 293540 h 298570"/>
                    <a:gd name="connsiteX4" fmla="*/ 276452 w 389375"/>
                    <a:gd name="connsiteY4" fmla="*/ 286396 h 298570"/>
                    <a:gd name="connsiteX5" fmla="*/ 164533 w 389375"/>
                    <a:gd name="connsiteY5" fmla="*/ 241152 h 298570"/>
                    <a:gd name="connsiteX6" fmla="*/ 52614 w 389375"/>
                    <a:gd name="connsiteY6" fmla="*/ 117327 h 298570"/>
                    <a:gd name="connsiteX7" fmla="*/ -1 w 389375"/>
                    <a:gd name="connsiteY7" fmla="*/ 0 h 298570"/>
                    <a:gd name="connsiteX0" fmla="*/ 225477 w 393169"/>
                    <a:gd name="connsiteY0" fmla="*/ 106739 h 307032"/>
                    <a:gd name="connsiteX1" fmla="*/ 311202 w 393169"/>
                    <a:gd name="connsiteY1" fmla="*/ 142458 h 307032"/>
                    <a:gd name="connsiteX2" fmla="*/ 377877 w 393169"/>
                    <a:gd name="connsiteY2" fmla="*/ 228183 h 307032"/>
                    <a:gd name="connsiteX3" fmla="*/ 385021 w 393169"/>
                    <a:gd name="connsiteY3" fmla="*/ 302002 h 307032"/>
                    <a:gd name="connsiteX4" fmla="*/ 280246 w 393169"/>
                    <a:gd name="connsiteY4" fmla="*/ 294858 h 307032"/>
                    <a:gd name="connsiteX5" fmla="*/ 168327 w 393169"/>
                    <a:gd name="connsiteY5" fmla="*/ 249614 h 307032"/>
                    <a:gd name="connsiteX6" fmla="*/ 56408 w 393169"/>
                    <a:gd name="connsiteY6" fmla="*/ 125789 h 307032"/>
                    <a:gd name="connsiteX7" fmla="*/ 0 w 393169"/>
                    <a:gd name="connsiteY7" fmla="*/ 0 h 307032"/>
                    <a:gd name="connsiteX0" fmla="*/ 244001 w 411693"/>
                    <a:gd name="connsiteY0" fmla="*/ 115650 h 315943"/>
                    <a:gd name="connsiteX1" fmla="*/ 329726 w 411693"/>
                    <a:gd name="connsiteY1" fmla="*/ 151369 h 315943"/>
                    <a:gd name="connsiteX2" fmla="*/ 396401 w 411693"/>
                    <a:gd name="connsiteY2" fmla="*/ 237094 h 315943"/>
                    <a:gd name="connsiteX3" fmla="*/ 403545 w 411693"/>
                    <a:gd name="connsiteY3" fmla="*/ 310913 h 315943"/>
                    <a:gd name="connsiteX4" fmla="*/ 298770 w 411693"/>
                    <a:gd name="connsiteY4" fmla="*/ 303769 h 315943"/>
                    <a:gd name="connsiteX5" fmla="*/ 186851 w 411693"/>
                    <a:gd name="connsiteY5" fmla="*/ 258525 h 315943"/>
                    <a:gd name="connsiteX6" fmla="*/ 74932 w 411693"/>
                    <a:gd name="connsiteY6" fmla="*/ 134700 h 315943"/>
                    <a:gd name="connsiteX7" fmla="*/ 0 w 411693"/>
                    <a:gd name="connsiteY7" fmla="*/ 0 h 315943"/>
                    <a:gd name="connsiteX0" fmla="*/ 213518 w 381210"/>
                    <a:gd name="connsiteY0" fmla="*/ 117102 h 317395"/>
                    <a:gd name="connsiteX1" fmla="*/ 299243 w 381210"/>
                    <a:gd name="connsiteY1" fmla="*/ 152821 h 317395"/>
                    <a:gd name="connsiteX2" fmla="*/ 365918 w 381210"/>
                    <a:gd name="connsiteY2" fmla="*/ 238546 h 317395"/>
                    <a:gd name="connsiteX3" fmla="*/ 373062 w 381210"/>
                    <a:gd name="connsiteY3" fmla="*/ 312365 h 317395"/>
                    <a:gd name="connsiteX4" fmla="*/ 268287 w 381210"/>
                    <a:gd name="connsiteY4" fmla="*/ 305221 h 317395"/>
                    <a:gd name="connsiteX5" fmla="*/ 156368 w 381210"/>
                    <a:gd name="connsiteY5" fmla="*/ 259977 h 317395"/>
                    <a:gd name="connsiteX6" fmla="*/ 44449 w 381210"/>
                    <a:gd name="connsiteY6" fmla="*/ 136152 h 317395"/>
                    <a:gd name="connsiteX7" fmla="*/ -1 w 381210"/>
                    <a:gd name="connsiteY7" fmla="*/ 0 h 317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210" h="317395">
                      <a:moveTo>
                        <a:pt x="213518" y="117102"/>
                      </a:moveTo>
                      <a:cubicBezTo>
                        <a:pt x="243680" y="124841"/>
                        <a:pt x="273843" y="132580"/>
                        <a:pt x="299243" y="152821"/>
                      </a:cubicBezTo>
                      <a:cubicBezTo>
                        <a:pt x="324643" y="173062"/>
                        <a:pt x="353615" y="211955"/>
                        <a:pt x="365918" y="238546"/>
                      </a:cubicBezTo>
                      <a:cubicBezTo>
                        <a:pt x="378221" y="265137"/>
                        <a:pt x="389334" y="301253"/>
                        <a:pt x="373062" y="312365"/>
                      </a:cubicBezTo>
                      <a:cubicBezTo>
                        <a:pt x="356790" y="323477"/>
                        <a:pt x="304403" y="313952"/>
                        <a:pt x="268287" y="305221"/>
                      </a:cubicBezTo>
                      <a:cubicBezTo>
                        <a:pt x="232171" y="296490"/>
                        <a:pt x="193674" y="288155"/>
                        <a:pt x="156368" y="259977"/>
                      </a:cubicBezTo>
                      <a:cubicBezTo>
                        <a:pt x="119062" y="231799"/>
                        <a:pt x="70510" y="179481"/>
                        <a:pt x="44449" y="136152"/>
                      </a:cubicBezTo>
                      <a:cubicBezTo>
                        <a:pt x="18388" y="92823"/>
                        <a:pt x="2777" y="1984"/>
                        <a:pt x="-1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18"/>
                <p:cNvSpPr/>
                <p:nvPr/>
              </p:nvSpPr>
              <p:spPr>
                <a:xfrm rot="7001032" flipH="1" flipV="1">
                  <a:off x="3784144" y="2189498"/>
                  <a:ext cx="436775" cy="629532"/>
                </a:xfrm>
                <a:custGeom>
                  <a:avLst/>
                  <a:gdLst>
                    <a:gd name="connsiteX0" fmla="*/ 1539513 w 1736008"/>
                    <a:gd name="connsiteY0" fmla="*/ 451846 h 2466709"/>
                    <a:gd name="connsiteX1" fmla="*/ 1735782 w 1736008"/>
                    <a:gd name="connsiteY1" fmla="*/ 1261508 h 2466709"/>
                    <a:gd name="connsiteX2" fmla="*/ 868004 w 1736008"/>
                    <a:gd name="connsiteY2" fmla="*/ 1233355 h 2466709"/>
                    <a:gd name="connsiteX3" fmla="*/ 1539513 w 1736008"/>
                    <a:gd name="connsiteY3" fmla="*/ 451846 h 2466709"/>
                    <a:gd name="connsiteX0" fmla="*/ 1539513 w 1736008"/>
                    <a:gd name="connsiteY0" fmla="*/ 451846 h 2466709"/>
                    <a:gd name="connsiteX1" fmla="*/ 1735782 w 1736008"/>
                    <a:gd name="connsiteY1" fmla="*/ 1261508 h 2466709"/>
                    <a:gd name="connsiteX0" fmla="*/ 41937 w 392032"/>
                    <a:gd name="connsiteY0" fmla="*/ 0 h 809662"/>
                    <a:gd name="connsiteX1" fmla="*/ 238206 w 392032"/>
                    <a:gd name="connsiteY1" fmla="*/ 809662 h 809662"/>
                    <a:gd name="connsiteX2" fmla="*/ 350096 w 392032"/>
                    <a:gd name="connsiteY2" fmla="*/ 341079 h 809662"/>
                    <a:gd name="connsiteX3" fmla="*/ 41937 w 392032"/>
                    <a:gd name="connsiteY3" fmla="*/ 0 h 809662"/>
                    <a:gd name="connsiteX0" fmla="*/ 41937 w 392032"/>
                    <a:gd name="connsiteY0" fmla="*/ 0 h 809662"/>
                    <a:gd name="connsiteX1" fmla="*/ 238206 w 392032"/>
                    <a:gd name="connsiteY1" fmla="*/ 809662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2" fmla="*/ 404211 w 443628"/>
                    <a:gd name="connsiteY2" fmla="*/ 320790 h 809662"/>
                    <a:gd name="connsiteX3" fmla="*/ 39418 w 443628"/>
                    <a:gd name="connsiteY3" fmla="*/ 0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2" fmla="*/ 404211 w 443628"/>
                    <a:gd name="connsiteY2" fmla="*/ 320790 h 809662"/>
                    <a:gd name="connsiteX3" fmla="*/ 39418 w 443628"/>
                    <a:gd name="connsiteY3" fmla="*/ 0 h 809662"/>
                    <a:gd name="connsiteX0" fmla="*/ 39418 w 443628"/>
                    <a:gd name="connsiteY0" fmla="*/ 0 h 809662"/>
                    <a:gd name="connsiteX1" fmla="*/ 126263 w 443628"/>
                    <a:gd name="connsiteY1" fmla="*/ 754001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2" fmla="*/ 404211 w 443628"/>
                    <a:gd name="connsiteY2" fmla="*/ 320790 h 809662"/>
                    <a:gd name="connsiteX3" fmla="*/ 39418 w 443628"/>
                    <a:gd name="connsiteY3" fmla="*/ 0 h 809662"/>
                    <a:gd name="connsiteX0" fmla="*/ 39418 w 443628"/>
                    <a:gd name="connsiteY0" fmla="*/ 0 h 809662"/>
                    <a:gd name="connsiteX1" fmla="*/ 126263 w 443628"/>
                    <a:gd name="connsiteY1" fmla="*/ 754001 h 809662"/>
                    <a:gd name="connsiteX0" fmla="*/ 120592 w 524802"/>
                    <a:gd name="connsiteY0" fmla="*/ 0 h 809662"/>
                    <a:gd name="connsiteX1" fmla="*/ 316861 w 524802"/>
                    <a:gd name="connsiteY1" fmla="*/ 809662 h 809662"/>
                    <a:gd name="connsiteX2" fmla="*/ 485385 w 524802"/>
                    <a:gd name="connsiteY2" fmla="*/ 320790 h 809662"/>
                    <a:gd name="connsiteX3" fmla="*/ 120592 w 524802"/>
                    <a:gd name="connsiteY3" fmla="*/ 0 h 809662"/>
                    <a:gd name="connsiteX0" fmla="*/ 0 w 524802"/>
                    <a:gd name="connsiteY0" fmla="*/ 143642 h 809662"/>
                    <a:gd name="connsiteX1" fmla="*/ 207437 w 524802"/>
                    <a:gd name="connsiteY1" fmla="*/ 754001 h 809662"/>
                    <a:gd name="connsiteX0" fmla="*/ 120592 w 524802"/>
                    <a:gd name="connsiteY0" fmla="*/ 0 h 809662"/>
                    <a:gd name="connsiteX1" fmla="*/ 316861 w 524802"/>
                    <a:gd name="connsiteY1" fmla="*/ 809662 h 809662"/>
                    <a:gd name="connsiteX2" fmla="*/ 485385 w 524802"/>
                    <a:gd name="connsiteY2" fmla="*/ 320790 h 809662"/>
                    <a:gd name="connsiteX3" fmla="*/ 120592 w 524802"/>
                    <a:gd name="connsiteY3" fmla="*/ 0 h 809662"/>
                    <a:gd name="connsiteX0" fmla="*/ 0 w 524802"/>
                    <a:gd name="connsiteY0" fmla="*/ 143642 h 809662"/>
                    <a:gd name="connsiteX1" fmla="*/ 207437 w 524802"/>
                    <a:gd name="connsiteY1" fmla="*/ 754001 h 809662"/>
                    <a:gd name="connsiteX0" fmla="*/ 114217 w 518427"/>
                    <a:gd name="connsiteY0" fmla="*/ 0 h 809662"/>
                    <a:gd name="connsiteX1" fmla="*/ 310486 w 518427"/>
                    <a:gd name="connsiteY1" fmla="*/ 809662 h 809662"/>
                    <a:gd name="connsiteX2" fmla="*/ 479010 w 518427"/>
                    <a:gd name="connsiteY2" fmla="*/ 320790 h 809662"/>
                    <a:gd name="connsiteX3" fmla="*/ 114217 w 518427"/>
                    <a:gd name="connsiteY3" fmla="*/ 0 h 809662"/>
                    <a:gd name="connsiteX0" fmla="*/ 0 w 518427"/>
                    <a:gd name="connsiteY0" fmla="*/ 123084 h 809662"/>
                    <a:gd name="connsiteX1" fmla="*/ 201062 w 518427"/>
                    <a:gd name="connsiteY1" fmla="*/ 754001 h 809662"/>
                    <a:gd name="connsiteX0" fmla="*/ 121892 w 526102"/>
                    <a:gd name="connsiteY0" fmla="*/ 0 h 809662"/>
                    <a:gd name="connsiteX1" fmla="*/ 318161 w 526102"/>
                    <a:gd name="connsiteY1" fmla="*/ 809662 h 809662"/>
                    <a:gd name="connsiteX2" fmla="*/ 486685 w 526102"/>
                    <a:gd name="connsiteY2" fmla="*/ 320790 h 809662"/>
                    <a:gd name="connsiteX3" fmla="*/ 121892 w 526102"/>
                    <a:gd name="connsiteY3" fmla="*/ 0 h 809662"/>
                    <a:gd name="connsiteX0" fmla="*/ 0 w 526102"/>
                    <a:gd name="connsiteY0" fmla="*/ 134057 h 809662"/>
                    <a:gd name="connsiteX1" fmla="*/ 208737 w 526102"/>
                    <a:gd name="connsiteY1" fmla="*/ 754001 h 80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2" h="809662" stroke="0" extrusionOk="0">
                      <a:moveTo>
                        <a:pt x="121892" y="0"/>
                      </a:moveTo>
                      <a:cubicBezTo>
                        <a:pt x="253271" y="227917"/>
                        <a:pt x="322894" y="515129"/>
                        <a:pt x="318161" y="809662"/>
                      </a:cubicBezTo>
                      <a:lnTo>
                        <a:pt x="486685" y="320790"/>
                      </a:lnTo>
                      <a:cubicBezTo>
                        <a:pt x="710521" y="60287"/>
                        <a:pt x="-101944" y="260503"/>
                        <a:pt x="121892" y="0"/>
                      </a:cubicBezTo>
                      <a:close/>
                    </a:path>
                    <a:path w="526102" h="809662" fill="none">
                      <a:moveTo>
                        <a:pt x="0" y="134057"/>
                      </a:moveTo>
                      <a:cubicBezTo>
                        <a:pt x="369883" y="190069"/>
                        <a:pt x="351605" y="480095"/>
                        <a:pt x="208737" y="754001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3736932" y="2658034"/>
                  <a:ext cx="540235" cy="401025"/>
                </a:xfrm>
                <a:custGeom>
                  <a:avLst/>
                  <a:gdLst>
                    <a:gd name="connsiteX0" fmla="*/ 516779 w 516779"/>
                    <a:gd name="connsiteY0" fmla="*/ 271462 h 458033"/>
                    <a:gd name="connsiteX1" fmla="*/ 488204 w 516779"/>
                    <a:gd name="connsiteY1" fmla="*/ 390525 h 458033"/>
                    <a:gd name="connsiteX2" fmla="*/ 383429 w 516779"/>
                    <a:gd name="connsiteY2" fmla="*/ 438150 h 458033"/>
                    <a:gd name="connsiteX3" fmla="*/ 183404 w 516779"/>
                    <a:gd name="connsiteY3" fmla="*/ 452437 h 458033"/>
                    <a:gd name="connsiteX4" fmla="*/ 73867 w 516779"/>
                    <a:gd name="connsiteY4" fmla="*/ 347662 h 458033"/>
                    <a:gd name="connsiteX5" fmla="*/ 7192 w 516779"/>
                    <a:gd name="connsiteY5" fmla="*/ 204787 h 458033"/>
                    <a:gd name="connsiteX6" fmla="*/ 7192 w 516779"/>
                    <a:gd name="connsiteY6" fmla="*/ 95250 h 458033"/>
                    <a:gd name="connsiteX7" fmla="*/ 54817 w 516779"/>
                    <a:gd name="connsiteY7" fmla="*/ 52387 h 458033"/>
                    <a:gd name="connsiteX8" fmla="*/ 102442 w 516779"/>
                    <a:gd name="connsiteY8" fmla="*/ 0 h 458033"/>
                    <a:gd name="connsiteX0" fmla="*/ 564024 w 564024"/>
                    <a:gd name="connsiteY0" fmla="*/ 157162 h 458033"/>
                    <a:gd name="connsiteX1" fmla="*/ 488204 w 564024"/>
                    <a:gd name="connsiteY1" fmla="*/ 390525 h 458033"/>
                    <a:gd name="connsiteX2" fmla="*/ 383429 w 564024"/>
                    <a:gd name="connsiteY2" fmla="*/ 438150 h 458033"/>
                    <a:gd name="connsiteX3" fmla="*/ 183404 w 564024"/>
                    <a:gd name="connsiteY3" fmla="*/ 452437 h 458033"/>
                    <a:gd name="connsiteX4" fmla="*/ 73867 w 564024"/>
                    <a:gd name="connsiteY4" fmla="*/ 347662 h 458033"/>
                    <a:gd name="connsiteX5" fmla="*/ 7192 w 564024"/>
                    <a:gd name="connsiteY5" fmla="*/ 204787 h 458033"/>
                    <a:gd name="connsiteX6" fmla="*/ 7192 w 564024"/>
                    <a:gd name="connsiteY6" fmla="*/ 95250 h 458033"/>
                    <a:gd name="connsiteX7" fmla="*/ 54817 w 564024"/>
                    <a:gd name="connsiteY7" fmla="*/ 52387 h 458033"/>
                    <a:gd name="connsiteX8" fmla="*/ 102442 w 564024"/>
                    <a:gd name="connsiteY8" fmla="*/ 0 h 458033"/>
                    <a:gd name="connsiteX0" fmla="*/ 582922 w 582922"/>
                    <a:gd name="connsiteY0" fmla="*/ 147637 h 458033"/>
                    <a:gd name="connsiteX1" fmla="*/ 488204 w 582922"/>
                    <a:gd name="connsiteY1" fmla="*/ 390525 h 458033"/>
                    <a:gd name="connsiteX2" fmla="*/ 383429 w 582922"/>
                    <a:gd name="connsiteY2" fmla="*/ 438150 h 458033"/>
                    <a:gd name="connsiteX3" fmla="*/ 183404 w 582922"/>
                    <a:gd name="connsiteY3" fmla="*/ 452437 h 458033"/>
                    <a:gd name="connsiteX4" fmla="*/ 73867 w 582922"/>
                    <a:gd name="connsiteY4" fmla="*/ 347662 h 458033"/>
                    <a:gd name="connsiteX5" fmla="*/ 7192 w 582922"/>
                    <a:gd name="connsiteY5" fmla="*/ 204787 h 458033"/>
                    <a:gd name="connsiteX6" fmla="*/ 7192 w 582922"/>
                    <a:gd name="connsiteY6" fmla="*/ 95250 h 458033"/>
                    <a:gd name="connsiteX7" fmla="*/ 54817 w 582922"/>
                    <a:gd name="connsiteY7" fmla="*/ 52387 h 458033"/>
                    <a:gd name="connsiteX8" fmla="*/ 102442 w 582922"/>
                    <a:gd name="connsiteY8" fmla="*/ 0 h 458033"/>
                    <a:gd name="connsiteX0" fmla="*/ 577105 w 577105"/>
                    <a:gd name="connsiteY0" fmla="*/ 147637 h 458033"/>
                    <a:gd name="connsiteX1" fmla="*/ 482387 w 577105"/>
                    <a:gd name="connsiteY1" fmla="*/ 390525 h 458033"/>
                    <a:gd name="connsiteX2" fmla="*/ 377612 w 577105"/>
                    <a:gd name="connsiteY2" fmla="*/ 438150 h 458033"/>
                    <a:gd name="connsiteX3" fmla="*/ 177587 w 577105"/>
                    <a:gd name="connsiteY3" fmla="*/ 452437 h 458033"/>
                    <a:gd name="connsiteX4" fmla="*/ 68050 w 577105"/>
                    <a:gd name="connsiteY4" fmla="*/ 347662 h 458033"/>
                    <a:gd name="connsiteX5" fmla="*/ 1375 w 577105"/>
                    <a:gd name="connsiteY5" fmla="*/ 204787 h 458033"/>
                    <a:gd name="connsiteX6" fmla="*/ 24998 w 577105"/>
                    <a:gd name="connsiteY6" fmla="*/ 109538 h 458033"/>
                    <a:gd name="connsiteX7" fmla="*/ 49000 w 577105"/>
                    <a:gd name="connsiteY7" fmla="*/ 52387 h 458033"/>
                    <a:gd name="connsiteX8" fmla="*/ 96625 w 577105"/>
                    <a:gd name="connsiteY8" fmla="*/ 0 h 458033"/>
                    <a:gd name="connsiteX0" fmla="*/ 581824 w 581824"/>
                    <a:gd name="connsiteY0" fmla="*/ 147637 h 458033"/>
                    <a:gd name="connsiteX1" fmla="*/ 487106 w 581824"/>
                    <a:gd name="connsiteY1" fmla="*/ 390525 h 458033"/>
                    <a:gd name="connsiteX2" fmla="*/ 382331 w 581824"/>
                    <a:gd name="connsiteY2" fmla="*/ 438150 h 458033"/>
                    <a:gd name="connsiteX3" fmla="*/ 182306 w 581824"/>
                    <a:gd name="connsiteY3" fmla="*/ 452437 h 458033"/>
                    <a:gd name="connsiteX4" fmla="*/ 72769 w 581824"/>
                    <a:gd name="connsiteY4" fmla="*/ 347662 h 458033"/>
                    <a:gd name="connsiteX5" fmla="*/ 6094 w 581824"/>
                    <a:gd name="connsiteY5" fmla="*/ 204787 h 458033"/>
                    <a:gd name="connsiteX6" fmla="*/ 29717 w 581824"/>
                    <a:gd name="connsiteY6" fmla="*/ 109538 h 458033"/>
                    <a:gd name="connsiteX7" fmla="*/ 53719 w 581824"/>
                    <a:gd name="connsiteY7" fmla="*/ 52387 h 458033"/>
                    <a:gd name="connsiteX8" fmla="*/ 101344 w 581824"/>
                    <a:gd name="connsiteY8" fmla="*/ 0 h 458033"/>
                    <a:gd name="connsiteX0" fmla="*/ 575956 w 575956"/>
                    <a:gd name="connsiteY0" fmla="*/ 147637 h 458033"/>
                    <a:gd name="connsiteX1" fmla="*/ 481238 w 575956"/>
                    <a:gd name="connsiteY1" fmla="*/ 390525 h 458033"/>
                    <a:gd name="connsiteX2" fmla="*/ 376463 w 575956"/>
                    <a:gd name="connsiteY2" fmla="*/ 438150 h 458033"/>
                    <a:gd name="connsiteX3" fmla="*/ 176438 w 575956"/>
                    <a:gd name="connsiteY3" fmla="*/ 452437 h 458033"/>
                    <a:gd name="connsiteX4" fmla="*/ 66901 w 575956"/>
                    <a:gd name="connsiteY4" fmla="*/ 347662 h 458033"/>
                    <a:gd name="connsiteX5" fmla="*/ 226 w 575956"/>
                    <a:gd name="connsiteY5" fmla="*/ 204787 h 458033"/>
                    <a:gd name="connsiteX6" fmla="*/ 23849 w 575956"/>
                    <a:gd name="connsiteY6" fmla="*/ 109538 h 458033"/>
                    <a:gd name="connsiteX7" fmla="*/ 47851 w 575956"/>
                    <a:gd name="connsiteY7" fmla="*/ 52387 h 458033"/>
                    <a:gd name="connsiteX8" fmla="*/ 95476 w 575956"/>
                    <a:gd name="connsiteY8" fmla="*/ 0 h 458033"/>
                    <a:gd name="connsiteX0" fmla="*/ 575956 w 575956"/>
                    <a:gd name="connsiteY0" fmla="*/ 147637 h 440393"/>
                    <a:gd name="connsiteX1" fmla="*/ 481238 w 575956"/>
                    <a:gd name="connsiteY1" fmla="*/ 390525 h 440393"/>
                    <a:gd name="connsiteX2" fmla="*/ 376463 w 575956"/>
                    <a:gd name="connsiteY2" fmla="*/ 438150 h 440393"/>
                    <a:gd name="connsiteX3" fmla="*/ 195336 w 575956"/>
                    <a:gd name="connsiteY3" fmla="*/ 423862 h 440393"/>
                    <a:gd name="connsiteX4" fmla="*/ 66901 w 575956"/>
                    <a:gd name="connsiteY4" fmla="*/ 347662 h 440393"/>
                    <a:gd name="connsiteX5" fmla="*/ 226 w 575956"/>
                    <a:gd name="connsiteY5" fmla="*/ 204787 h 440393"/>
                    <a:gd name="connsiteX6" fmla="*/ 23849 w 575956"/>
                    <a:gd name="connsiteY6" fmla="*/ 109538 h 440393"/>
                    <a:gd name="connsiteX7" fmla="*/ 47851 w 575956"/>
                    <a:gd name="connsiteY7" fmla="*/ 52387 h 440393"/>
                    <a:gd name="connsiteX8" fmla="*/ 95476 w 575956"/>
                    <a:gd name="connsiteY8" fmla="*/ 0 h 440393"/>
                    <a:gd name="connsiteX0" fmla="*/ 552503 w 552503"/>
                    <a:gd name="connsiteY0" fmla="*/ 147637 h 440393"/>
                    <a:gd name="connsiteX1" fmla="*/ 457785 w 552503"/>
                    <a:gd name="connsiteY1" fmla="*/ 390525 h 440393"/>
                    <a:gd name="connsiteX2" fmla="*/ 353010 w 552503"/>
                    <a:gd name="connsiteY2" fmla="*/ 438150 h 440393"/>
                    <a:gd name="connsiteX3" fmla="*/ 171883 w 552503"/>
                    <a:gd name="connsiteY3" fmla="*/ 423862 h 440393"/>
                    <a:gd name="connsiteX4" fmla="*/ 43448 w 552503"/>
                    <a:gd name="connsiteY4" fmla="*/ 347662 h 440393"/>
                    <a:gd name="connsiteX5" fmla="*/ 9845 w 552503"/>
                    <a:gd name="connsiteY5" fmla="*/ 209549 h 440393"/>
                    <a:gd name="connsiteX6" fmla="*/ 396 w 552503"/>
                    <a:gd name="connsiteY6" fmla="*/ 109538 h 440393"/>
                    <a:gd name="connsiteX7" fmla="*/ 24398 w 552503"/>
                    <a:gd name="connsiteY7" fmla="*/ 52387 h 440393"/>
                    <a:gd name="connsiteX8" fmla="*/ 72023 w 552503"/>
                    <a:gd name="connsiteY8" fmla="*/ 0 h 440393"/>
                    <a:gd name="connsiteX0" fmla="*/ 553943 w 553943"/>
                    <a:gd name="connsiteY0" fmla="*/ 147637 h 441148"/>
                    <a:gd name="connsiteX1" fmla="*/ 459225 w 553943"/>
                    <a:gd name="connsiteY1" fmla="*/ 390525 h 441148"/>
                    <a:gd name="connsiteX2" fmla="*/ 354450 w 553943"/>
                    <a:gd name="connsiteY2" fmla="*/ 438150 h 441148"/>
                    <a:gd name="connsiteX3" fmla="*/ 173323 w 553943"/>
                    <a:gd name="connsiteY3" fmla="*/ 423862 h 441148"/>
                    <a:gd name="connsiteX4" fmla="*/ 87408 w 553943"/>
                    <a:gd name="connsiteY4" fmla="*/ 323849 h 441148"/>
                    <a:gd name="connsiteX5" fmla="*/ 11285 w 553943"/>
                    <a:gd name="connsiteY5" fmla="*/ 209549 h 441148"/>
                    <a:gd name="connsiteX6" fmla="*/ 1836 w 553943"/>
                    <a:gd name="connsiteY6" fmla="*/ 109538 h 441148"/>
                    <a:gd name="connsiteX7" fmla="*/ 25838 w 553943"/>
                    <a:gd name="connsiteY7" fmla="*/ 52387 h 441148"/>
                    <a:gd name="connsiteX8" fmla="*/ 73463 w 553943"/>
                    <a:gd name="connsiteY8" fmla="*/ 0 h 441148"/>
                    <a:gd name="connsiteX0" fmla="*/ 562105 w 562105"/>
                    <a:gd name="connsiteY0" fmla="*/ 147637 h 441148"/>
                    <a:gd name="connsiteX1" fmla="*/ 467387 w 562105"/>
                    <a:gd name="connsiteY1" fmla="*/ 390525 h 441148"/>
                    <a:gd name="connsiteX2" fmla="*/ 362612 w 562105"/>
                    <a:gd name="connsiteY2" fmla="*/ 438150 h 441148"/>
                    <a:gd name="connsiteX3" fmla="*/ 181485 w 562105"/>
                    <a:gd name="connsiteY3" fmla="*/ 423862 h 441148"/>
                    <a:gd name="connsiteX4" fmla="*/ 95570 w 562105"/>
                    <a:gd name="connsiteY4" fmla="*/ 323849 h 441148"/>
                    <a:gd name="connsiteX5" fmla="*/ 19447 w 562105"/>
                    <a:gd name="connsiteY5" fmla="*/ 209549 h 441148"/>
                    <a:gd name="connsiteX6" fmla="*/ 549 w 562105"/>
                    <a:gd name="connsiteY6" fmla="*/ 114300 h 441148"/>
                    <a:gd name="connsiteX7" fmla="*/ 34000 w 562105"/>
                    <a:gd name="connsiteY7" fmla="*/ 52387 h 441148"/>
                    <a:gd name="connsiteX8" fmla="*/ 81625 w 562105"/>
                    <a:gd name="connsiteY8" fmla="*/ 0 h 441148"/>
                    <a:gd name="connsiteX0" fmla="*/ 562105 w 562105"/>
                    <a:gd name="connsiteY0" fmla="*/ 147637 h 438949"/>
                    <a:gd name="connsiteX1" fmla="*/ 467387 w 562105"/>
                    <a:gd name="connsiteY1" fmla="*/ 390525 h 438949"/>
                    <a:gd name="connsiteX2" fmla="*/ 362612 w 562105"/>
                    <a:gd name="connsiteY2" fmla="*/ 438150 h 438949"/>
                    <a:gd name="connsiteX3" fmla="*/ 193297 w 562105"/>
                    <a:gd name="connsiteY3" fmla="*/ 373855 h 438949"/>
                    <a:gd name="connsiteX4" fmla="*/ 95570 w 562105"/>
                    <a:gd name="connsiteY4" fmla="*/ 323849 h 438949"/>
                    <a:gd name="connsiteX5" fmla="*/ 19447 w 562105"/>
                    <a:gd name="connsiteY5" fmla="*/ 209549 h 438949"/>
                    <a:gd name="connsiteX6" fmla="*/ 549 w 562105"/>
                    <a:gd name="connsiteY6" fmla="*/ 114300 h 438949"/>
                    <a:gd name="connsiteX7" fmla="*/ 34000 w 562105"/>
                    <a:gd name="connsiteY7" fmla="*/ 52387 h 438949"/>
                    <a:gd name="connsiteX8" fmla="*/ 81625 w 562105"/>
                    <a:gd name="connsiteY8" fmla="*/ 0 h 438949"/>
                    <a:gd name="connsiteX0" fmla="*/ 562105 w 562105"/>
                    <a:gd name="connsiteY0" fmla="*/ 147637 h 438160"/>
                    <a:gd name="connsiteX1" fmla="*/ 453214 w 562105"/>
                    <a:gd name="connsiteY1" fmla="*/ 369094 h 438160"/>
                    <a:gd name="connsiteX2" fmla="*/ 362612 w 562105"/>
                    <a:gd name="connsiteY2" fmla="*/ 438150 h 438160"/>
                    <a:gd name="connsiteX3" fmla="*/ 193297 w 562105"/>
                    <a:gd name="connsiteY3" fmla="*/ 373855 h 438160"/>
                    <a:gd name="connsiteX4" fmla="*/ 95570 w 562105"/>
                    <a:gd name="connsiteY4" fmla="*/ 323849 h 438160"/>
                    <a:gd name="connsiteX5" fmla="*/ 19447 w 562105"/>
                    <a:gd name="connsiteY5" fmla="*/ 209549 h 438160"/>
                    <a:gd name="connsiteX6" fmla="*/ 549 w 562105"/>
                    <a:gd name="connsiteY6" fmla="*/ 114300 h 438160"/>
                    <a:gd name="connsiteX7" fmla="*/ 34000 w 562105"/>
                    <a:gd name="connsiteY7" fmla="*/ 52387 h 438160"/>
                    <a:gd name="connsiteX8" fmla="*/ 81625 w 562105"/>
                    <a:gd name="connsiteY8" fmla="*/ 0 h 438160"/>
                    <a:gd name="connsiteX0" fmla="*/ 562105 w 562105"/>
                    <a:gd name="connsiteY0" fmla="*/ 147637 h 438160"/>
                    <a:gd name="connsiteX1" fmla="*/ 453214 w 562105"/>
                    <a:gd name="connsiteY1" fmla="*/ 369094 h 438160"/>
                    <a:gd name="connsiteX2" fmla="*/ 362612 w 562105"/>
                    <a:gd name="connsiteY2" fmla="*/ 438150 h 438160"/>
                    <a:gd name="connsiteX3" fmla="*/ 193297 w 562105"/>
                    <a:gd name="connsiteY3" fmla="*/ 373855 h 438160"/>
                    <a:gd name="connsiteX4" fmla="*/ 95570 w 562105"/>
                    <a:gd name="connsiteY4" fmla="*/ 323849 h 438160"/>
                    <a:gd name="connsiteX5" fmla="*/ 19447 w 562105"/>
                    <a:gd name="connsiteY5" fmla="*/ 209549 h 438160"/>
                    <a:gd name="connsiteX6" fmla="*/ 549 w 562105"/>
                    <a:gd name="connsiteY6" fmla="*/ 114300 h 438160"/>
                    <a:gd name="connsiteX7" fmla="*/ 34000 w 562105"/>
                    <a:gd name="connsiteY7" fmla="*/ 52387 h 438160"/>
                    <a:gd name="connsiteX8" fmla="*/ 81625 w 562105"/>
                    <a:gd name="connsiteY8" fmla="*/ 0 h 438160"/>
                    <a:gd name="connsiteX0" fmla="*/ 562105 w 562105"/>
                    <a:gd name="connsiteY0" fmla="*/ 147637 h 401025"/>
                    <a:gd name="connsiteX1" fmla="*/ 453214 w 562105"/>
                    <a:gd name="connsiteY1" fmla="*/ 369094 h 401025"/>
                    <a:gd name="connsiteX2" fmla="*/ 305918 w 562105"/>
                    <a:gd name="connsiteY2" fmla="*/ 400050 h 401025"/>
                    <a:gd name="connsiteX3" fmla="*/ 193297 w 562105"/>
                    <a:gd name="connsiteY3" fmla="*/ 373855 h 401025"/>
                    <a:gd name="connsiteX4" fmla="*/ 95570 w 562105"/>
                    <a:gd name="connsiteY4" fmla="*/ 323849 h 401025"/>
                    <a:gd name="connsiteX5" fmla="*/ 19447 w 562105"/>
                    <a:gd name="connsiteY5" fmla="*/ 209549 h 401025"/>
                    <a:gd name="connsiteX6" fmla="*/ 549 w 562105"/>
                    <a:gd name="connsiteY6" fmla="*/ 114300 h 401025"/>
                    <a:gd name="connsiteX7" fmla="*/ 34000 w 562105"/>
                    <a:gd name="connsiteY7" fmla="*/ 52387 h 401025"/>
                    <a:gd name="connsiteX8" fmla="*/ 81625 w 562105"/>
                    <a:gd name="connsiteY8" fmla="*/ 0 h 401025"/>
                    <a:gd name="connsiteX0" fmla="*/ 561557 w 561557"/>
                    <a:gd name="connsiteY0" fmla="*/ 147637 h 401025"/>
                    <a:gd name="connsiteX1" fmla="*/ 452666 w 561557"/>
                    <a:gd name="connsiteY1" fmla="*/ 369094 h 401025"/>
                    <a:gd name="connsiteX2" fmla="*/ 305370 w 561557"/>
                    <a:gd name="connsiteY2" fmla="*/ 400050 h 401025"/>
                    <a:gd name="connsiteX3" fmla="*/ 192749 w 561557"/>
                    <a:gd name="connsiteY3" fmla="*/ 373855 h 401025"/>
                    <a:gd name="connsiteX4" fmla="*/ 95022 w 561557"/>
                    <a:gd name="connsiteY4" fmla="*/ 323849 h 401025"/>
                    <a:gd name="connsiteX5" fmla="*/ 33073 w 561557"/>
                    <a:gd name="connsiteY5" fmla="*/ 197643 h 401025"/>
                    <a:gd name="connsiteX6" fmla="*/ 1 w 561557"/>
                    <a:gd name="connsiteY6" fmla="*/ 114300 h 401025"/>
                    <a:gd name="connsiteX7" fmla="*/ 33452 w 561557"/>
                    <a:gd name="connsiteY7" fmla="*/ 52387 h 401025"/>
                    <a:gd name="connsiteX8" fmla="*/ 81077 w 561557"/>
                    <a:gd name="connsiteY8" fmla="*/ 0 h 401025"/>
                    <a:gd name="connsiteX0" fmla="*/ 561760 w 561760"/>
                    <a:gd name="connsiteY0" fmla="*/ 147637 h 401025"/>
                    <a:gd name="connsiteX1" fmla="*/ 452869 w 561760"/>
                    <a:gd name="connsiteY1" fmla="*/ 369094 h 401025"/>
                    <a:gd name="connsiteX2" fmla="*/ 305573 w 561760"/>
                    <a:gd name="connsiteY2" fmla="*/ 400050 h 401025"/>
                    <a:gd name="connsiteX3" fmla="*/ 192952 w 561760"/>
                    <a:gd name="connsiteY3" fmla="*/ 373855 h 401025"/>
                    <a:gd name="connsiteX4" fmla="*/ 95225 w 561760"/>
                    <a:gd name="connsiteY4" fmla="*/ 323849 h 401025"/>
                    <a:gd name="connsiteX5" fmla="*/ 33276 w 561760"/>
                    <a:gd name="connsiteY5" fmla="*/ 197643 h 401025"/>
                    <a:gd name="connsiteX6" fmla="*/ 204 w 561760"/>
                    <a:gd name="connsiteY6" fmla="*/ 114300 h 401025"/>
                    <a:gd name="connsiteX7" fmla="*/ 47828 w 561760"/>
                    <a:gd name="connsiteY7" fmla="*/ 50006 h 401025"/>
                    <a:gd name="connsiteX8" fmla="*/ 81280 w 561760"/>
                    <a:gd name="connsiteY8" fmla="*/ 0 h 401025"/>
                    <a:gd name="connsiteX0" fmla="*/ 535927 w 535927"/>
                    <a:gd name="connsiteY0" fmla="*/ 147637 h 401025"/>
                    <a:gd name="connsiteX1" fmla="*/ 427036 w 535927"/>
                    <a:gd name="connsiteY1" fmla="*/ 369094 h 401025"/>
                    <a:gd name="connsiteX2" fmla="*/ 279740 w 535927"/>
                    <a:gd name="connsiteY2" fmla="*/ 400050 h 401025"/>
                    <a:gd name="connsiteX3" fmla="*/ 167119 w 535927"/>
                    <a:gd name="connsiteY3" fmla="*/ 373855 h 401025"/>
                    <a:gd name="connsiteX4" fmla="*/ 69392 w 535927"/>
                    <a:gd name="connsiteY4" fmla="*/ 323849 h 401025"/>
                    <a:gd name="connsiteX5" fmla="*/ 7443 w 535927"/>
                    <a:gd name="connsiteY5" fmla="*/ 197643 h 401025"/>
                    <a:gd name="connsiteX6" fmla="*/ 2718 w 535927"/>
                    <a:gd name="connsiteY6" fmla="*/ 109537 h 401025"/>
                    <a:gd name="connsiteX7" fmla="*/ 21995 w 535927"/>
                    <a:gd name="connsiteY7" fmla="*/ 50006 h 401025"/>
                    <a:gd name="connsiteX8" fmla="*/ 55447 w 535927"/>
                    <a:gd name="connsiteY8" fmla="*/ 0 h 40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5927" h="401025">
                      <a:moveTo>
                        <a:pt x="535927" y="147637"/>
                      </a:moveTo>
                      <a:cubicBezTo>
                        <a:pt x="532752" y="193278"/>
                        <a:pt x="469734" y="327025"/>
                        <a:pt x="427036" y="369094"/>
                      </a:cubicBezTo>
                      <a:cubicBezTo>
                        <a:pt x="384338" y="411163"/>
                        <a:pt x="323059" y="399257"/>
                        <a:pt x="279740" y="400050"/>
                      </a:cubicBezTo>
                      <a:cubicBezTo>
                        <a:pt x="236421" y="400843"/>
                        <a:pt x="202177" y="386555"/>
                        <a:pt x="167119" y="373855"/>
                      </a:cubicBezTo>
                      <a:cubicBezTo>
                        <a:pt x="132061" y="361155"/>
                        <a:pt x="96005" y="353218"/>
                        <a:pt x="69392" y="323849"/>
                      </a:cubicBezTo>
                      <a:cubicBezTo>
                        <a:pt x="42779" y="294480"/>
                        <a:pt x="18555" y="233362"/>
                        <a:pt x="7443" y="197643"/>
                      </a:cubicBezTo>
                      <a:cubicBezTo>
                        <a:pt x="-3669" y="161924"/>
                        <a:pt x="293" y="134143"/>
                        <a:pt x="2718" y="109537"/>
                      </a:cubicBezTo>
                      <a:cubicBezTo>
                        <a:pt x="5143" y="84931"/>
                        <a:pt x="13207" y="68262"/>
                        <a:pt x="21995" y="50006"/>
                      </a:cubicBezTo>
                      <a:cubicBezTo>
                        <a:pt x="30783" y="31750"/>
                        <a:pt x="49097" y="8731"/>
                        <a:pt x="55447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 flipH="1">
                  <a:off x="3821434" y="2838933"/>
                  <a:ext cx="580466" cy="391140"/>
                </a:xfrm>
                <a:custGeom>
                  <a:avLst/>
                  <a:gdLst>
                    <a:gd name="connsiteX0" fmla="*/ 414500 w 549084"/>
                    <a:gd name="connsiteY0" fmla="*/ 280987 h 440550"/>
                    <a:gd name="connsiteX1" fmla="*/ 509750 w 549084"/>
                    <a:gd name="connsiteY1" fmla="*/ 300037 h 440550"/>
                    <a:gd name="connsiteX2" fmla="*/ 528800 w 549084"/>
                    <a:gd name="connsiteY2" fmla="*/ 352425 h 440550"/>
                    <a:gd name="connsiteX3" fmla="*/ 543087 w 549084"/>
                    <a:gd name="connsiteY3" fmla="*/ 381000 h 440550"/>
                    <a:gd name="connsiteX4" fmla="*/ 543087 w 549084"/>
                    <a:gd name="connsiteY4" fmla="*/ 419100 h 440550"/>
                    <a:gd name="connsiteX5" fmla="*/ 543087 w 549084"/>
                    <a:gd name="connsiteY5" fmla="*/ 438150 h 440550"/>
                    <a:gd name="connsiteX6" fmla="*/ 462125 w 549084"/>
                    <a:gd name="connsiteY6" fmla="*/ 433387 h 440550"/>
                    <a:gd name="connsiteX7" fmla="*/ 362112 w 549084"/>
                    <a:gd name="connsiteY7" fmla="*/ 376237 h 440550"/>
                    <a:gd name="connsiteX8" fmla="*/ 247812 w 549084"/>
                    <a:gd name="connsiteY8" fmla="*/ 323850 h 440550"/>
                    <a:gd name="connsiteX9" fmla="*/ 114462 w 549084"/>
                    <a:gd name="connsiteY9" fmla="*/ 247650 h 440550"/>
                    <a:gd name="connsiteX10" fmla="*/ 62075 w 549084"/>
                    <a:gd name="connsiteY10" fmla="*/ 200025 h 440550"/>
                    <a:gd name="connsiteX11" fmla="*/ 19212 w 549084"/>
                    <a:gd name="connsiteY11" fmla="*/ 147637 h 440550"/>
                    <a:gd name="connsiteX12" fmla="*/ 162 w 549084"/>
                    <a:gd name="connsiteY12" fmla="*/ 57150 h 440550"/>
                    <a:gd name="connsiteX13" fmla="*/ 28737 w 549084"/>
                    <a:gd name="connsiteY13" fmla="*/ 0 h 440550"/>
                    <a:gd name="connsiteX0" fmla="*/ 414500 w 549084"/>
                    <a:gd name="connsiteY0" fmla="*/ 280987 h 440279"/>
                    <a:gd name="connsiteX1" fmla="*/ 509750 w 549084"/>
                    <a:gd name="connsiteY1" fmla="*/ 300037 h 440279"/>
                    <a:gd name="connsiteX2" fmla="*/ 528800 w 549084"/>
                    <a:gd name="connsiteY2" fmla="*/ 352425 h 440279"/>
                    <a:gd name="connsiteX3" fmla="*/ 543087 w 549084"/>
                    <a:gd name="connsiteY3" fmla="*/ 381000 h 440279"/>
                    <a:gd name="connsiteX4" fmla="*/ 543087 w 549084"/>
                    <a:gd name="connsiteY4" fmla="*/ 419100 h 440279"/>
                    <a:gd name="connsiteX5" fmla="*/ 543087 w 549084"/>
                    <a:gd name="connsiteY5" fmla="*/ 438150 h 440279"/>
                    <a:gd name="connsiteX6" fmla="*/ 462125 w 549084"/>
                    <a:gd name="connsiteY6" fmla="*/ 433387 h 440279"/>
                    <a:gd name="connsiteX7" fmla="*/ 347824 w 549084"/>
                    <a:gd name="connsiteY7" fmla="*/ 381000 h 440279"/>
                    <a:gd name="connsiteX8" fmla="*/ 247812 w 549084"/>
                    <a:gd name="connsiteY8" fmla="*/ 323850 h 440279"/>
                    <a:gd name="connsiteX9" fmla="*/ 114462 w 549084"/>
                    <a:gd name="connsiteY9" fmla="*/ 247650 h 440279"/>
                    <a:gd name="connsiteX10" fmla="*/ 62075 w 549084"/>
                    <a:gd name="connsiteY10" fmla="*/ 200025 h 440279"/>
                    <a:gd name="connsiteX11" fmla="*/ 19212 w 549084"/>
                    <a:gd name="connsiteY11" fmla="*/ 147637 h 440279"/>
                    <a:gd name="connsiteX12" fmla="*/ 162 w 549084"/>
                    <a:gd name="connsiteY12" fmla="*/ 57150 h 440279"/>
                    <a:gd name="connsiteX13" fmla="*/ 28737 w 549084"/>
                    <a:gd name="connsiteY13" fmla="*/ 0 h 440279"/>
                    <a:gd name="connsiteX0" fmla="*/ 414500 w 549084"/>
                    <a:gd name="connsiteY0" fmla="*/ 280987 h 440279"/>
                    <a:gd name="connsiteX1" fmla="*/ 509750 w 549084"/>
                    <a:gd name="connsiteY1" fmla="*/ 300037 h 440279"/>
                    <a:gd name="connsiteX2" fmla="*/ 528800 w 549084"/>
                    <a:gd name="connsiteY2" fmla="*/ 352425 h 440279"/>
                    <a:gd name="connsiteX3" fmla="*/ 543087 w 549084"/>
                    <a:gd name="connsiteY3" fmla="*/ 381000 h 440279"/>
                    <a:gd name="connsiteX4" fmla="*/ 543087 w 549084"/>
                    <a:gd name="connsiteY4" fmla="*/ 419100 h 440279"/>
                    <a:gd name="connsiteX5" fmla="*/ 543087 w 549084"/>
                    <a:gd name="connsiteY5" fmla="*/ 438150 h 440279"/>
                    <a:gd name="connsiteX6" fmla="*/ 462125 w 549084"/>
                    <a:gd name="connsiteY6" fmla="*/ 433387 h 440279"/>
                    <a:gd name="connsiteX7" fmla="*/ 347824 w 549084"/>
                    <a:gd name="connsiteY7" fmla="*/ 381000 h 440279"/>
                    <a:gd name="connsiteX8" fmla="*/ 233524 w 549084"/>
                    <a:gd name="connsiteY8" fmla="*/ 338138 h 440279"/>
                    <a:gd name="connsiteX9" fmla="*/ 114462 w 549084"/>
                    <a:gd name="connsiteY9" fmla="*/ 247650 h 440279"/>
                    <a:gd name="connsiteX10" fmla="*/ 62075 w 549084"/>
                    <a:gd name="connsiteY10" fmla="*/ 200025 h 440279"/>
                    <a:gd name="connsiteX11" fmla="*/ 19212 w 549084"/>
                    <a:gd name="connsiteY11" fmla="*/ 147637 h 440279"/>
                    <a:gd name="connsiteX12" fmla="*/ 162 w 549084"/>
                    <a:gd name="connsiteY12" fmla="*/ 57150 h 440279"/>
                    <a:gd name="connsiteX13" fmla="*/ 28737 w 549084"/>
                    <a:gd name="connsiteY13" fmla="*/ 0 h 440279"/>
                    <a:gd name="connsiteX0" fmla="*/ 414500 w 549084"/>
                    <a:gd name="connsiteY0" fmla="*/ 280987 h 440279"/>
                    <a:gd name="connsiteX1" fmla="*/ 509750 w 549084"/>
                    <a:gd name="connsiteY1" fmla="*/ 300037 h 440279"/>
                    <a:gd name="connsiteX2" fmla="*/ 528800 w 549084"/>
                    <a:gd name="connsiteY2" fmla="*/ 352425 h 440279"/>
                    <a:gd name="connsiteX3" fmla="*/ 543087 w 549084"/>
                    <a:gd name="connsiteY3" fmla="*/ 381000 h 440279"/>
                    <a:gd name="connsiteX4" fmla="*/ 543087 w 549084"/>
                    <a:gd name="connsiteY4" fmla="*/ 419100 h 440279"/>
                    <a:gd name="connsiteX5" fmla="*/ 543087 w 549084"/>
                    <a:gd name="connsiteY5" fmla="*/ 438150 h 440279"/>
                    <a:gd name="connsiteX6" fmla="*/ 462125 w 549084"/>
                    <a:gd name="connsiteY6" fmla="*/ 433387 h 440279"/>
                    <a:gd name="connsiteX7" fmla="*/ 347824 w 549084"/>
                    <a:gd name="connsiteY7" fmla="*/ 381000 h 440279"/>
                    <a:gd name="connsiteX8" fmla="*/ 233524 w 549084"/>
                    <a:gd name="connsiteY8" fmla="*/ 338138 h 440279"/>
                    <a:gd name="connsiteX9" fmla="*/ 85887 w 549084"/>
                    <a:gd name="connsiteY9" fmla="*/ 261938 h 440279"/>
                    <a:gd name="connsiteX10" fmla="*/ 62075 w 549084"/>
                    <a:gd name="connsiteY10" fmla="*/ 200025 h 440279"/>
                    <a:gd name="connsiteX11" fmla="*/ 19212 w 549084"/>
                    <a:gd name="connsiteY11" fmla="*/ 147637 h 440279"/>
                    <a:gd name="connsiteX12" fmla="*/ 162 w 549084"/>
                    <a:gd name="connsiteY12" fmla="*/ 57150 h 440279"/>
                    <a:gd name="connsiteX13" fmla="*/ 28737 w 549084"/>
                    <a:gd name="connsiteY13" fmla="*/ 0 h 440279"/>
                    <a:gd name="connsiteX0" fmla="*/ 414455 w 549039"/>
                    <a:gd name="connsiteY0" fmla="*/ 280987 h 440279"/>
                    <a:gd name="connsiteX1" fmla="*/ 509705 w 549039"/>
                    <a:gd name="connsiteY1" fmla="*/ 300037 h 440279"/>
                    <a:gd name="connsiteX2" fmla="*/ 528755 w 549039"/>
                    <a:gd name="connsiteY2" fmla="*/ 352425 h 440279"/>
                    <a:gd name="connsiteX3" fmla="*/ 543042 w 549039"/>
                    <a:gd name="connsiteY3" fmla="*/ 381000 h 440279"/>
                    <a:gd name="connsiteX4" fmla="*/ 543042 w 549039"/>
                    <a:gd name="connsiteY4" fmla="*/ 419100 h 440279"/>
                    <a:gd name="connsiteX5" fmla="*/ 543042 w 549039"/>
                    <a:gd name="connsiteY5" fmla="*/ 438150 h 440279"/>
                    <a:gd name="connsiteX6" fmla="*/ 462080 w 549039"/>
                    <a:gd name="connsiteY6" fmla="*/ 433387 h 440279"/>
                    <a:gd name="connsiteX7" fmla="*/ 347779 w 549039"/>
                    <a:gd name="connsiteY7" fmla="*/ 381000 h 440279"/>
                    <a:gd name="connsiteX8" fmla="*/ 233479 w 549039"/>
                    <a:gd name="connsiteY8" fmla="*/ 338138 h 440279"/>
                    <a:gd name="connsiteX9" fmla="*/ 85842 w 549039"/>
                    <a:gd name="connsiteY9" fmla="*/ 261938 h 440279"/>
                    <a:gd name="connsiteX10" fmla="*/ 33455 w 549039"/>
                    <a:gd name="connsiteY10" fmla="*/ 204788 h 440279"/>
                    <a:gd name="connsiteX11" fmla="*/ 19167 w 549039"/>
                    <a:gd name="connsiteY11" fmla="*/ 147637 h 440279"/>
                    <a:gd name="connsiteX12" fmla="*/ 117 w 549039"/>
                    <a:gd name="connsiteY12" fmla="*/ 57150 h 440279"/>
                    <a:gd name="connsiteX13" fmla="*/ 28692 w 549039"/>
                    <a:gd name="connsiteY13" fmla="*/ 0 h 440279"/>
                    <a:gd name="connsiteX0" fmla="*/ 418212 w 552796"/>
                    <a:gd name="connsiteY0" fmla="*/ 280987 h 440279"/>
                    <a:gd name="connsiteX1" fmla="*/ 513462 w 552796"/>
                    <a:gd name="connsiteY1" fmla="*/ 300037 h 440279"/>
                    <a:gd name="connsiteX2" fmla="*/ 532512 w 552796"/>
                    <a:gd name="connsiteY2" fmla="*/ 352425 h 440279"/>
                    <a:gd name="connsiteX3" fmla="*/ 546799 w 552796"/>
                    <a:gd name="connsiteY3" fmla="*/ 381000 h 440279"/>
                    <a:gd name="connsiteX4" fmla="*/ 546799 w 552796"/>
                    <a:gd name="connsiteY4" fmla="*/ 419100 h 440279"/>
                    <a:gd name="connsiteX5" fmla="*/ 546799 w 552796"/>
                    <a:gd name="connsiteY5" fmla="*/ 438150 h 440279"/>
                    <a:gd name="connsiteX6" fmla="*/ 465837 w 552796"/>
                    <a:gd name="connsiteY6" fmla="*/ 433387 h 440279"/>
                    <a:gd name="connsiteX7" fmla="*/ 351536 w 552796"/>
                    <a:gd name="connsiteY7" fmla="*/ 381000 h 440279"/>
                    <a:gd name="connsiteX8" fmla="*/ 237236 w 552796"/>
                    <a:gd name="connsiteY8" fmla="*/ 338138 h 440279"/>
                    <a:gd name="connsiteX9" fmla="*/ 89599 w 552796"/>
                    <a:gd name="connsiteY9" fmla="*/ 261938 h 440279"/>
                    <a:gd name="connsiteX10" fmla="*/ 37212 w 552796"/>
                    <a:gd name="connsiteY10" fmla="*/ 204788 h 440279"/>
                    <a:gd name="connsiteX11" fmla="*/ 3874 w 552796"/>
                    <a:gd name="connsiteY11" fmla="*/ 152399 h 440279"/>
                    <a:gd name="connsiteX12" fmla="*/ 3874 w 552796"/>
                    <a:gd name="connsiteY12" fmla="*/ 57150 h 440279"/>
                    <a:gd name="connsiteX13" fmla="*/ 32449 w 552796"/>
                    <a:gd name="connsiteY13" fmla="*/ 0 h 440279"/>
                    <a:gd name="connsiteX0" fmla="*/ 418212 w 552796"/>
                    <a:gd name="connsiteY0" fmla="*/ 280987 h 439573"/>
                    <a:gd name="connsiteX1" fmla="*/ 513462 w 552796"/>
                    <a:gd name="connsiteY1" fmla="*/ 300037 h 439573"/>
                    <a:gd name="connsiteX2" fmla="*/ 532512 w 552796"/>
                    <a:gd name="connsiteY2" fmla="*/ 352425 h 439573"/>
                    <a:gd name="connsiteX3" fmla="*/ 546799 w 552796"/>
                    <a:gd name="connsiteY3" fmla="*/ 381000 h 439573"/>
                    <a:gd name="connsiteX4" fmla="*/ 546799 w 552796"/>
                    <a:gd name="connsiteY4" fmla="*/ 419100 h 439573"/>
                    <a:gd name="connsiteX5" fmla="*/ 546799 w 552796"/>
                    <a:gd name="connsiteY5" fmla="*/ 438150 h 439573"/>
                    <a:gd name="connsiteX6" fmla="*/ 465837 w 552796"/>
                    <a:gd name="connsiteY6" fmla="*/ 433387 h 439573"/>
                    <a:gd name="connsiteX7" fmla="*/ 344392 w 552796"/>
                    <a:gd name="connsiteY7" fmla="*/ 395287 h 439573"/>
                    <a:gd name="connsiteX8" fmla="*/ 237236 w 552796"/>
                    <a:gd name="connsiteY8" fmla="*/ 338138 h 439573"/>
                    <a:gd name="connsiteX9" fmla="*/ 89599 w 552796"/>
                    <a:gd name="connsiteY9" fmla="*/ 261938 h 439573"/>
                    <a:gd name="connsiteX10" fmla="*/ 37212 w 552796"/>
                    <a:gd name="connsiteY10" fmla="*/ 204788 h 439573"/>
                    <a:gd name="connsiteX11" fmla="*/ 3874 w 552796"/>
                    <a:gd name="connsiteY11" fmla="*/ 152399 h 439573"/>
                    <a:gd name="connsiteX12" fmla="*/ 3874 w 552796"/>
                    <a:gd name="connsiteY12" fmla="*/ 57150 h 439573"/>
                    <a:gd name="connsiteX13" fmla="*/ 32449 w 552796"/>
                    <a:gd name="connsiteY13" fmla="*/ 0 h 439573"/>
                    <a:gd name="connsiteX0" fmla="*/ 418212 w 552796"/>
                    <a:gd name="connsiteY0" fmla="*/ 280987 h 439573"/>
                    <a:gd name="connsiteX1" fmla="*/ 513462 w 552796"/>
                    <a:gd name="connsiteY1" fmla="*/ 300037 h 439573"/>
                    <a:gd name="connsiteX2" fmla="*/ 532512 w 552796"/>
                    <a:gd name="connsiteY2" fmla="*/ 352425 h 439573"/>
                    <a:gd name="connsiteX3" fmla="*/ 546799 w 552796"/>
                    <a:gd name="connsiteY3" fmla="*/ 381000 h 439573"/>
                    <a:gd name="connsiteX4" fmla="*/ 546799 w 552796"/>
                    <a:gd name="connsiteY4" fmla="*/ 419100 h 439573"/>
                    <a:gd name="connsiteX5" fmla="*/ 546799 w 552796"/>
                    <a:gd name="connsiteY5" fmla="*/ 438150 h 439573"/>
                    <a:gd name="connsiteX6" fmla="*/ 465837 w 552796"/>
                    <a:gd name="connsiteY6" fmla="*/ 433387 h 439573"/>
                    <a:gd name="connsiteX7" fmla="*/ 344392 w 552796"/>
                    <a:gd name="connsiteY7" fmla="*/ 395287 h 439573"/>
                    <a:gd name="connsiteX8" fmla="*/ 215805 w 552796"/>
                    <a:gd name="connsiteY8" fmla="*/ 342900 h 439573"/>
                    <a:gd name="connsiteX9" fmla="*/ 89599 w 552796"/>
                    <a:gd name="connsiteY9" fmla="*/ 261938 h 439573"/>
                    <a:gd name="connsiteX10" fmla="*/ 37212 w 552796"/>
                    <a:gd name="connsiteY10" fmla="*/ 204788 h 439573"/>
                    <a:gd name="connsiteX11" fmla="*/ 3874 w 552796"/>
                    <a:gd name="connsiteY11" fmla="*/ 152399 h 439573"/>
                    <a:gd name="connsiteX12" fmla="*/ 3874 w 552796"/>
                    <a:gd name="connsiteY12" fmla="*/ 57150 h 439573"/>
                    <a:gd name="connsiteX13" fmla="*/ 32449 w 552796"/>
                    <a:gd name="connsiteY13" fmla="*/ 0 h 439573"/>
                    <a:gd name="connsiteX0" fmla="*/ 418212 w 552796"/>
                    <a:gd name="connsiteY0" fmla="*/ 280987 h 439573"/>
                    <a:gd name="connsiteX1" fmla="*/ 513462 w 552796"/>
                    <a:gd name="connsiteY1" fmla="*/ 300037 h 439573"/>
                    <a:gd name="connsiteX2" fmla="*/ 532512 w 552796"/>
                    <a:gd name="connsiteY2" fmla="*/ 352425 h 439573"/>
                    <a:gd name="connsiteX3" fmla="*/ 546799 w 552796"/>
                    <a:gd name="connsiteY3" fmla="*/ 381000 h 439573"/>
                    <a:gd name="connsiteX4" fmla="*/ 546799 w 552796"/>
                    <a:gd name="connsiteY4" fmla="*/ 419100 h 439573"/>
                    <a:gd name="connsiteX5" fmla="*/ 546799 w 552796"/>
                    <a:gd name="connsiteY5" fmla="*/ 438150 h 439573"/>
                    <a:gd name="connsiteX6" fmla="*/ 465837 w 552796"/>
                    <a:gd name="connsiteY6" fmla="*/ 433387 h 439573"/>
                    <a:gd name="connsiteX7" fmla="*/ 344392 w 552796"/>
                    <a:gd name="connsiteY7" fmla="*/ 395287 h 439573"/>
                    <a:gd name="connsiteX8" fmla="*/ 215805 w 552796"/>
                    <a:gd name="connsiteY8" fmla="*/ 342900 h 439573"/>
                    <a:gd name="connsiteX9" fmla="*/ 75312 w 552796"/>
                    <a:gd name="connsiteY9" fmla="*/ 273844 h 439573"/>
                    <a:gd name="connsiteX10" fmla="*/ 37212 w 552796"/>
                    <a:gd name="connsiteY10" fmla="*/ 204788 h 439573"/>
                    <a:gd name="connsiteX11" fmla="*/ 3874 w 552796"/>
                    <a:gd name="connsiteY11" fmla="*/ 152399 h 439573"/>
                    <a:gd name="connsiteX12" fmla="*/ 3874 w 552796"/>
                    <a:gd name="connsiteY12" fmla="*/ 57150 h 439573"/>
                    <a:gd name="connsiteX13" fmla="*/ 32449 w 552796"/>
                    <a:gd name="connsiteY13" fmla="*/ 0 h 439573"/>
                    <a:gd name="connsiteX0" fmla="*/ 416853 w 551437"/>
                    <a:gd name="connsiteY0" fmla="*/ 280987 h 439573"/>
                    <a:gd name="connsiteX1" fmla="*/ 512103 w 551437"/>
                    <a:gd name="connsiteY1" fmla="*/ 300037 h 439573"/>
                    <a:gd name="connsiteX2" fmla="*/ 531153 w 551437"/>
                    <a:gd name="connsiteY2" fmla="*/ 352425 h 439573"/>
                    <a:gd name="connsiteX3" fmla="*/ 545440 w 551437"/>
                    <a:gd name="connsiteY3" fmla="*/ 381000 h 439573"/>
                    <a:gd name="connsiteX4" fmla="*/ 545440 w 551437"/>
                    <a:gd name="connsiteY4" fmla="*/ 419100 h 439573"/>
                    <a:gd name="connsiteX5" fmla="*/ 545440 w 551437"/>
                    <a:gd name="connsiteY5" fmla="*/ 438150 h 439573"/>
                    <a:gd name="connsiteX6" fmla="*/ 464478 w 551437"/>
                    <a:gd name="connsiteY6" fmla="*/ 433387 h 439573"/>
                    <a:gd name="connsiteX7" fmla="*/ 343033 w 551437"/>
                    <a:gd name="connsiteY7" fmla="*/ 395287 h 439573"/>
                    <a:gd name="connsiteX8" fmla="*/ 214446 w 551437"/>
                    <a:gd name="connsiteY8" fmla="*/ 342900 h 439573"/>
                    <a:gd name="connsiteX9" fmla="*/ 73953 w 551437"/>
                    <a:gd name="connsiteY9" fmla="*/ 273844 h 439573"/>
                    <a:gd name="connsiteX10" fmla="*/ 12040 w 551437"/>
                    <a:gd name="connsiteY10" fmla="*/ 214313 h 439573"/>
                    <a:gd name="connsiteX11" fmla="*/ 2515 w 551437"/>
                    <a:gd name="connsiteY11" fmla="*/ 152399 h 439573"/>
                    <a:gd name="connsiteX12" fmla="*/ 2515 w 551437"/>
                    <a:gd name="connsiteY12" fmla="*/ 57150 h 439573"/>
                    <a:gd name="connsiteX13" fmla="*/ 31090 w 551437"/>
                    <a:gd name="connsiteY13" fmla="*/ 0 h 439573"/>
                    <a:gd name="connsiteX0" fmla="*/ 426479 w 561063"/>
                    <a:gd name="connsiteY0" fmla="*/ 280987 h 439573"/>
                    <a:gd name="connsiteX1" fmla="*/ 521729 w 561063"/>
                    <a:gd name="connsiteY1" fmla="*/ 300037 h 439573"/>
                    <a:gd name="connsiteX2" fmla="*/ 540779 w 561063"/>
                    <a:gd name="connsiteY2" fmla="*/ 352425 h 439573"/>
                    <a:gd name="connsiteX3" fmla="*/ 555066 w 561063"/>
                    <a:gd name="connsiteY3" fmla="*/ 381000 h 439573"/>
                    <a:gd name="connsiteX4" fmla="*/ 555066 w 561063"/>
                    <a:gd name="connsiteY4" fmla="*/ 419100 h 439573"/>
                    <a:gd name="connsiteX5" fmla="*/ 555066 w 561063"/>
                    <a:gd name="connsiteY5" fmla="*/ 438150 h 439573"/>
                    <a:gd name="connsiteX6" fmla="*/ 474104 w 561063"/>
                    <a:gd name="connsiteY6" fmla="*/ 433387 h 439573"/>
                    <a:gd name="connsiteX7" fmla="*/ 352659 w 561063"/>
                    <a:gd name="connsiteY7" fmla="*/ 395287 h 439573"/>
                    <a:gd name="connsiteX8" fmla="*/ 224072 w 561063"/>
                    <a:gd name="connsiteY8" fmla="*/ 342900 h 439573"/>
                    <a:gd name="connsiteX9" fmla="*/ 83579 w 561063"/>
                    <a:gd name="connsiteY9" fmla="*/ 273844 h 439573"/>
                    <a:gd name="connsiteX10" fmla="*/ 21666 w 561063"/>
                    <a:gd name="connsiteY10" fmla="*/ 214313 h 439573"/>
                    <a:gd name="connsiteX11" fmla="*/ 234 w 561063"/>
                    <a:gd name="connsiteY11" fmla="*/ 150017 h 439573"/>
                    <a:gd name="connsiteX12" fmla="*/ 12141 w 561063"/>
                    <a:gd name="connsiteY12" fmla="*/ 57150 h 439573"/>
                    <a:gd name="connsiteX13" fmla="*/ 40716 w 561063"/>
                    <a:gd name="connsiteY13" fmla="*/ 0 h 439573"/>
                    <a:gd name="connsiteX0" fmla="*/ 426379 w 560963"/>
                    <a:gd name="connsiteY0" fmla="*/ 276224 h 434810"/>
                    <a:gd name="connsiteX1" fmla="*/ 521629 w 560963"/>
                    <a:gd name="connsiteY1" fmla="*/ 295274 h 434810"/>
                    <a:gd name="connsiteX2" fmla="*/ 540679 w 560963"/>
                    <a:gd name="connsiteY2" fmla="*/ 347662 h 434810"/>
                    <a:gd name="connsiteX3" fmla="*/ 554966 w 560963"/>
                    <a:gd name="connsiteY3" fmla="*/ 376237 h 434810"/>
                    <a:gd name="connsiteX4" fmla="*/ 554966 w 560963"/>
                    <a:gd name="connsiteY4" fmla="*/ 414337 h 434810"/>
                    <a:gd name="connsiteX5" fmla="*/ 554966 w 560963"/>
                    <a:gd name="connsiteY5" fmla="*/ 433387 h 434810"/>
                    <a:gd name="connsiteX6" fmla="*/ 474004 w 560963"/>
                    <a:gd name="connsiteY6" fmla="*/ 428624 h 434810"/>
                    <a:gd name="connsiteX7" fmla="*/ 352559 w 560963"/>
                    <a:gd name="connsiteY7" fmla="*/ 390524 h 434810"/>
                    <a:gd name="connsiteX8" fmla="*/ 223972 w 560963"/>
                    <a:gd name="connsiteY8" fmla="*/ 338137 h 434810"/>
                    <a:gd name="connsiteX9" fmla="*/ 83479 w 560963"/>
                    <a:gd name="connsiteY9" fmla="*/ 269081 h 434810"/>
                    <a:gd name="connsiteX10" fmla="*/ 21566 w 560963"/>
                    <a:gd name="connsiteY10" fmla="*/ 209550 h 434810"/>
                    <a:gd name="connsiteX11" fmla="*/ 134 w 560963"/>
                    <a:gd name="connsiteY11" fmla="*/ 145254 h 434810"/>
                    <a:gd name="connsiteX12" fmla="*/ 12041 w 560963"/>
                    <a:gd name="connsiteY12" fmla="*/ 52387 h 434810"/>
                    <a:gd name="connsiteX13" fmla="*/ 2516 w 560963"/>
                    <a:gd name="connsiteY13" fmla="*/ 0 h 434810"/>
                    <a:gd name="connsiteX0" fmla="*/ 442923 w 577507"/>
                    <a:gd name="connsiteY0" fmla="*/ 276224 h 434810"/>
                    <a:gd name="connsiteX1" fmla="*/ 538173 w 577507"/>
                    <a:gd name="connsiteY1" fmla="*/ 295274 h 434810"/>
                    <a:gd name="connsiteX2" fmla="*/ 557223 w 577507"/>
                    <a:gd name="connsiteY2" fmla="*/ 347662 h 434810"/>
                    <a:gd name="connsiteX3" fmla="*/ 571510 w 577507"/>
                    <a:gd name="connsiteY3" fmla="*/ 376237 h 434810"/>
                    <a:gd name="connsiteX4" fmla="*/ 571510 w 577507"/>
                    <a:gd name="connsiteY4" fmla="*/ 414337 h 434810"/>
                    <a:gd name="connsiteX5" fmla="*/ 571510 w 577507"/>
                    <a:gd name="connsiteY5" fmla="*/ 433387 h 434810"/>
                    <a:gd name="connsiteX6" fmla="*/ 490548 w 577507"/>
                    <a:gd name="connsiteY6" fmla="*/ 428624 h 434810"/>
                    <a:gd name="connsiteX7" fmla="*/ 369103 w 577507"/>
                    <a:gd name="connsiteY7" fmla="*/ 390524 h 434810"/>
                    <a:gd name="connsiteX8" fmla="*/ 240516 w 577507"/>
                    <a:gd name="connsiteY8" fmla="*/ 338137 h 434810"/>
                    <a:gd name="connsiteX9" fmla="*/ 100023 w 577507"/>
                    <a:gd name="connsiteY9" fmla="*/ 269081 h 434810"/>
                    <a:gd name="connsiteX10" fmla="*/ 38110 w 577507"/>
                    <a:gd name="connsiteY10" fmla="*/ 209550 h 434810"/>
                    <a:gd name="connsiteX11" fmla="*/ 16678 w 577507"/>
                    <a:gd name="connsiteY11" fmla="*/ 145254 h 434810"/>
                    <a:gd name="connsiteX12" fmla="*/ 10 w 577507"/>
                    <a:gd name="connsiteY12" fmla="*/ 59530 h 434810"/>
                    <a:gd name="connsiteX13" fmla="*/ 19060 w 577507"/>
                    <a:gd name="connsiteY13" fmla="*/ 0 h 434810"/>
                    <a:gd name="connsiteX0" fmla="*/ 444148 w 578732"/>
                    <a:gd name="connsiteY0" fmla="*/ 276224 h 434810"/>
                    <a:gd name="connsiteX1" fmla="*/ 539398 w 578732"/>
                    <a:gd name="connsiteY1" fmla="*/ 295274 h 434810"/>
                    <a:gd name="connsiteX2" fmla="*/ 558448 w 578732"/>
                    <a:gd name="connsiteY2" fmla="*/ 347662 h 434810"/>
                    <a:gd name="connsiteX3" fmla="*/ 572735 w 578732"/>
                    <a:gd name="connsiteY3" fmla="*/ 376237 h 434810"/>
                    <a:gd name="connsiteX4" fmla="*/ 572735 w 578732"/>
                    <a:gd name="connsiteY4" fmla="*/ 414337 h 434810"/>
                    <a:gd name="connsiteX5" fmla="*/ 572735 w 578732"/>
                    <a:gd name="connsiteY5" fmla="*/ 433387 h 434810"/>
                    <a:gd name="connsiteX6" fmla="*/ 491773 w 578732"/>
                    <a:gd name="connsiteY6" fmla="*/ 428624 h 434810"/>
                    <a:gd name="connsiteX7" fmla="*/ 370328 w 578732"/>
                    <a:gd name="connsiteY7" fmla="*/ 390524 h 434810"/>
                    <a:gd name="connsiteX8" fmla="*/ 241741 w 578732"/>
                    <a:gd name="connsiteY8" fmla="*/ 338137 h 434810"/>
                    <a:gd name="connsiteX9" fmla="*/ 101248 w 578732"/>
                    <a:gd name="connsiteY9" fmla="*/ 269081 h 434810"/>
                    <a:gd name="connsiteX10" fmla="*/ 39335 w 578732"/>
                    <a:gd name="connsiteY10" fmla="*/ 209550 h 434810"/>
                    <a:gd name="connsiteX11" fmla="*/ 5996 w 578732"/>
                    <a:gd name="connsiteY11" fmla="*/ 147635 h 434810"/>
                    <a:gd name="connsiteX12" fmla="*/ 1235 w 578732"/>
                    <a:gd name="connsiteY12" fmla="*/ 59530 h 434810"/>
                    <a:gd name="connsiteX13" fmla="*/ 20285 w 578732"/>
                    <a:gd name="connsiteY13" fmla="*/ 0 h 434810"/>
                    <a:gd name="connsiteX0" fmla="*/ 444148 w 578732"/>
                    <a:gd name="connsiteY0" fmla="*/ 276224 h 434810"/>
                    <a:gd name="connsiteX1" fmla="*/ 520348 w 578732"/>
                    <a:gd name="connsiteY1" fmla="*/ 304799 h 434810"/>
                    <a:gd name="connsiteX2" fmla="*/ 558448 w 578732"/>
                    <a:gd name="connsiteY2" fmla="*/ 347662 h 434810"/>
                    <a:gd name="connsiteX3" fmla="*/ 572735 w 578732"/>
                    <a:gd name="connsiteY3" fmla="*/ 376237 h 434810"/>
                    <a:gd name="connsiteX4" fmla="*/ 572735 w 578732"/>
                    <a:gd name="connsiteY4" fmla="*/ 414337 h 434810"/>
                    <a:gd name="connsiteX5" fmla="*/ 572735 w 578732"/>
                    <a:gd name="connsiteY5" fmla="*/ 433387 h 434810"/>
                    <a:gd name="connsiteX6" fmla="*/ 491773 w 578732"/>
                    <a:gd name="connsiteY6" fmla="*/ 428624 h 434810"/>
                    <a:gd name="connsiteX7" fmla="*/ 370328 w 578732"/>
                    <a:gd name="connsiteY7" fmla="*/ 390524 h 434810"/>
                    <a:gd name="connsiteX8" fmla="*/ 241741 w 578732"/>
                    <a:gd name="connsiteY8" fmla="*/ 338137 h 434810"/>
                    <a:gd name="connsiteX9" fmla="*/ 101248 w 578732"/>
                    <a:gd name="connsiteY9" fmla="*/ 269081 h 434810"/>
                    <a:gd name="connsiteX10" fmla="*/ 39335 w 578732"/>
                    <a:gd name="connsiteY10" fmla="*/ 209550 h 434810"/>
                    <a:gd name="connsiteX11" fmla="*/ 5996 w 578732"/>
                    <a:gd name="connsiteY11" fmla="*/ 147635 h 434810"/>
                    <a:gd name="connsiteX12" fmla="*/ 1235 w 578732"/>
                    <a:gd name="connsiteY12" fmla="*/ 59530 h 434810"/>
                    <a:gd name="connsiteX13" fmla="*/ 20285 w 578732"/>
                    <a:gd name="connsiteY13" fmla="*/ 0 h 434810"/>
                    <a:gd name="connsiteX0" fmla="*/ 444148 w 578732"/>
                    <a:gd name="connsiteY0" fmla="*/ 276224 h 435386"/>
                    <a:gd name="connsiteX1" fmla="*/ 520348 w 578732"/>
                    <a:gd name="connsiteY1" fmla="*/ 304799 h 435386"/>
                    <a:gd name="connsiteX2" fmla="*/ 558448 w 578732"/>
                    <a:gd name="connsiteY2" fmla="*/ 347662 h 435386"/>
                    <a:gd name="connsiteX3" fmla="*/ 572735 w 578732"/>
                    <a:gd name="connsiteY3" fmla="*/ 376237 h 435386"/>
                    <a:gd name="connsiteX4" fmla="*/ 572735 w 578732"/>
                    <a:gd name="connsiteY4" fmla="*/ 414337 h 435386"/>
                    <a:gd name="connsiteX5" fmla="*/ 572735 w 578732"/>
                    <a:gd name="connsiteY5" fmla="*/ 433387 h 435386"/>
                    <a:gd name="connsiteX6" fmla="*/ 491773 w 578732"/>
                    <a:gd name="connsiteY6" fmla="*/ 428624 h 435386"/>
                    <a:gd name="connsiteX7" fmla="*/ 379853 w 578732"/>
                    <a:gd name="connsiteY7" fmla="*/ 378617 h 435386"/>
                    <a:gd name="connsiteX8" fmla="*/ 241741 w 578732"/>
                    <a:gd name="connsiteY8" fmla="*/ 338137 h 435386"/>
                    <a:gd name="connsiteX9" fmla="*/ 101248 w 578732"/>
                    <a:gd name="connsiteY9" fmla="*/ 269081 h 435386"/>
                    <a:gd name="connsiteX10" fmla="*/ 39335 w 578732"/>
                    <a:gd name="connsiteY10" fmla="*/ 209550 h 435386"/>
                    <a:gd name="connsiteX11" fmla="*/ 5996 w 578732"/>
                    <a:gd name="connsiteY11" fmla="*/ 147635 h 435386"/>
                    <a:gd name="connsiteX12" fmla="*/ 1235 w 578732"/>
                    <a:gd name="connsiteY12" fmla="*/ 59530 h 435386"/>
                    <a:gd name="connsiteX13" fmla="*/ 20285 w 578732"/>
                    <a:gd name="connsiteY13" fmla="*/ 0 h 435386"/>
                    <a:gd name="connsiteX0" fmla="*/ 446271 w 580855"/>
                    <a:gd name="connsiteY0" fmla="*/ 245268 h 404430"/>
                    <a:gd name="connsiteX1" fmla="*/ 522471 w 580855"/>
                    <a:gd name="connsiteY1" fmla="*/ 273843 h 404430"/>
                    <a:gd name="connsiteX2" fmla="*/ 560571 w 580855"/>
                    <a:gd name="connsiteY2" fmla="*/ 316706 h 404430"/>
                    <a:gd name="connsiteX3" fmla="*/ 574858 w 580855"/>
                    <a:gd name="connsiteY3" fmla="*/ 345281 h 404430"/>
                    <a:gd name="connsiteX4" fmla="*/ 574858 w 580855"/>
                    <a:gd name="connsiteY4" fmla="*/ 383381 h 404430"/>
                    <a:gd name="connsiteX5" fmla="*/ 574858 w 580855"/>
                    <a:gd name="connsiteY5" fmla="*/ 402431 h 404430"/>
                    <a:gd name="connsiteX6" fmla="*/ 493896 w 580855"/>
                    <a:gd name="connsiteY6" fmla="*/ 397668 h 404430"/>
                    <a:gd name="connsiteX7" fmla="*/ 381976 w 580855"/>
                    <a:gd name="connsiteY7" fmla="*/ 347661 h 404430"/>
                    <a:gd name="connsiteX8" fmla="*/ 243864 w 580855"/>
                    <a:gd name="connsiteY8" fmla="*/ 307181 h 404430"/>
                    <a:gd name="connsiteX9" fmla="*/ 103371 w 580855"/>
                    <a:gd name="connsiteY9" fmla="*/ 238125 h 404430"/>
                    <a:gd name="connsiteX10" fmla="*/ 41458 w 580855"/>
                    <a:gd name="connsiteY10" fmla="*/ 178594 h 404430"/>
                    <a:gd name="connsiteX11" fmla="*/ 8119 w 580855"/>
                    <a:gd name="connsiteY11" fmla="*/ 116679 h 404430"/>
                    <a:gd name="connsiteX12" fmla="*/ 3358 w 580855"/>
                    <a:gd name="connsiteY12" fmla="*/ 28574 h 404430"/>
                    <a:gd name="connsiteX13" fmla="*/ 3358 w 580855"/>
                    <a:gd name="connsiteY13" fmla="*/ 0 h 404430"/>
                    <a:gd name="connsiteX0" fmla="*/ 448401 w 582985"/>
                    <a:gd name="connsiteY0" fmla="*/ 245268 h 404430"/>
                    <a:gd name="connsiteX1" fmla="*/ 524601 w 582985"/>
                    <a:gd name="connsiteY1" fmla="*/ 273843 h 404430"/>
                    <a:gd name="connsiteX2" fmla="*/ 562701 w 582985"/>
                    <a:gd name="connsiteY2" fmla="*/ 316706 h 404430"/>
                    <a:gd name="connsiteX3" fmla="*/ 576988 w 582985"/>
                    <a:gd name="connsiteY3" fmla="*/ 345281 h 404430"/>
                    <a:gd name="connsiteX4" fmla="*/ 576988 w 582985"/>
                    <a:gd name="connsiteY4" fmla="*/ 383381 h 404430"/>
                    <a:gd name="connsiteX5" fmla="*/ 576988 w 582985"/>
                    <a:gd name="connsiteY5" fmla="*/ 402431 h 404430"/>
                    <a:gd name="connsiteX6" fmla="*/ 496026 w 582985"/>
                    <a:gd name="connsiteY6" fmla="*/ 397668 h 404430"/>
                    <a:gd name="connsiteX7" fmla="*/ 384106 w 582985"/>
                    <a:gd name="connsiteY7" fmla="*/ 347661 h 404430"/>
                    <a:gd name="connsiteX8" fmla="*/ 245994 w 582985"/>
                    <a:gd name="connsiteY8" fmla="*/ 307181 h 404430"/>
                    <a:gd name="connsiteX9" fmla="*/ 105501 w 582985"/>
                    <a:gd name="connsiteY9" fmla="*/ 238125 h 404430"/>
                    <a:gd name="connsiteX10" fmla="*/ 43588 w 582985"/>
                    <a:gd name="connsiteY10" fmla="*/ 178594 h 404430"/>
                    <a:gd name="connsiteX11" fmla="*/ 10249 w 582985"/>
                    <a:gd name="connsiteY11" fmla="*/ 116679 h 404430"/>
                    <a:gd name="connsiteX12" fmla="*/ 726 w 582985"/>
                    <a:gd name="connsiteY12" fmla="*/ 47624 h 404430"/>
                    <a:gd name="connsiteX13" fmla="*/ 5488 w 582985"/>
                    <a:gd name="connsiteY13" fmla="*/ 0 h 404430"/>
                    <a:gd name="connsiteX0" fmla="*/ 449625 w 584209"/>
                    <a:gd name="connsiteY0" fmla="*/ 233362 h 392524"/>
                    <a:gd name="connsiteX1" fmla="*/ 525825 w 584209"/>
                    <a:gd name="connsiteY1" fmla="*/ 261937 h 392524"/>
                    <a:gd name="connsiteX2" fmla="*/ 563925 w 584209"/>
                    <a:gd name="connsiteY2" fmla="*/ 304800 h 392524"/>
                    <a:gd name="connsiteX3" fmla="*/ 578212 w 584209"/>
                    <a:gd name="connsiteY3" fmla="*/ 333375 h 392524"/>
                    <a:gd name="connsiteX4" fmla="*/ 578212 w 584209"/>
                    <a:gd name="connsiteY4" fmla="*/ 371475 h 392524"/>
                    <a:gd name="connsiteX5" fmla="*/ 578212 w 584209"/>
                    <a:gd name="connsiteY5" fmla="*/ 390525 h 392524"/>
                    <a:gd name="connsiteX6" fmla="*/ 497250 w 584209"/>
                    <a:gd name="connsiteY6" fmla="*/ 385762 h 392524"/>
                    <a:gd name="connsiteX7" fmla="*/ 385330 w 584209"/>
                    <a:gd name="connsiteY7" fmla="*/ 335755 h 392524"/>
                    <a:gd name="connsiteX8" fmla="*/ 247218 w 584209"/>
                    <a:gd name="connsiteY8" fmla="*/ 295275 h 392524"/>
                    <a:gd name="connsiteX9" fmla="*/ 106725 w 584209"/>
                    <a:gd name="connsiteY9" fmla="*/ 226219 h 392524"/>
                    <a:gd name="connsiteX10" fmla="*/ 44812 w 584209"/>
                    <a:gd name="connsiteY10" fmla="*/ 166688 h 392524"/>
                    <a:gd name="connsiteX11" fmla="*/ 11473 w 584209"/>
                    <a:gd name="connsiteY11" fmla="*/ 104773 h 392524"/>
                    <a:gd name="connsiteX12" fmla="*/ 1950 w 584209"/>
                    <a:gd name="connsiteY12" fmla="*/ 35718 h 392524"/>
                    <a:gd name="connsiteX13" fmla="*/ 4331 w 584209"/>
                    <a:gd name="connsiteY13" fmla="*/ 0 h 392524"/>
                    <a:gd name="connsiteX0" fmla="*/ 449625 w 580466"/>
                    <a:gd name="connsiteY0" fmla="*/ 233362 h 391140"/>
                    <a:gd name="connsiteX1" fmla="*/ 525825 w 580466"/>
                    <a:gd name="connsiteY1" fmla="*/ 261937 h 391140"/>
                    <a:gd name="connsiteX2" fmla="*/ 563925 w 580466"/>
                    <a:gd name="connsiteY2" fmla="*/ 304800 h 391140"/>
                    <a:gd name="connsiteX3" fmla="*/ 578212 w 580466"/>
                    <a:gd name="connsiteY3" fmla="*/ 333375 h 391140"/>
                    <a:gd name="connsiteX4" fmla="*/ 578212 w 580466"/>
                    <a:gd name="connsiteY4" fmla="*/ 371475 h 391140"/>
                    <a:gd name="connsiteX5" fmla="*/ 556781 w 580466"/>
                    <a:gd name="connsiteY5" fmla="*/ 388144 h 391140"/>
                    <a:gd name="connsiteX6" fmla="*/ 497250 w 580466"/>
                    <a:gd name="connsiteY6" fmla="*/ 385762 h 391140"/>
                    <a:gd name="connsiteX7" fmla="*/ 385330 w 580466"/>
                    <a:gd name="connsiteY7" fmla="*/ 335755 h 391140"/>
                    <a:gd name="connsiteX8" fmla="*/ 247218 w 580466"/>
                    <a:gd name="connsiteY8" fmla="*/ 295275 h 391140"/>
                    <a:gd name="connsiteX9" fmla="*/ 106725 w 580466"/>
                    <a:gd name="connsiteY9" fmla="*/ 226219 h 391140"/>
                    <a:gd name="connsiteX10" fmla="*/ 44812 w 580466"/>
                    <a:gd name="connsiteY10" fmla="*/ 166688 h 391140"/>
                    <a:gd name="connsiteX11" fmla="*/ 11473 w 580466"/>
                    <a:gd name="connsiteY11" fmla="*/ 104773 h 391140"/>
                    <a:gd name="connsiteX12" fmla="*/ 1950 w 580466"/>
                    <a:gd name="connsiteY12" fmla="*/ 35718 h 391140"/>
                    <a:gd name="connsiteX13" fmla="*/ 4331 w 580466"/>
                    <a:gd name="connsiteY13" fmla="*/ 0 h 391140"/>
                    <a:gd name="connsiteX0" fmla="*/ 454388 w 580466"/>
                    <a:gd name="connsiteY0" fmla="*/ 221456 h 391140"/>
                    <a:gd name="connsiteX1" fmla="*/ 525825 w 580466"/>
                    <a:gd name="connsiteY1" fmla="*/ 261937 h 391140"/>
                    <a:gd name="connsiteX2" fmla="*/ 563925 w 580466"/>
                    <a:gd name="connsiteY2" fmla="*/ 304800 h 391140"/>
                    <a:gd name="connsiteX3" fmla="*/ 578212 w 580466"/>
                    <a:gd name="connsiteY3" fmla="*/ 333375 h 391140"/>
                    <a:gd name="connsiteX4" fmla="*/ 578212 w 580466"/>
                    <a:gd name="connsiteY4" fmla="*/ 371475 h 391140"/>
                    <a:gd name="connsiteX5" fmla="*/ 556781 w 580466"/>
                    <a:gd name="connsiteY5" fmla="*/ 388144 h 391140"/>
                    <a:gd name="connsiteX6" fmla="*/ 497250 w 580466"/>
                    <a:gd name="connsiteY6" fmla="*/ 385762 h 391140"/>
                    <a:gd name="connsiteX7" fmla="*/ 385330 w 580466"/>
                    <a:gd name="connsiteY7" fmla="*/ 335755 h 391140"/>
                    <a:gd name="connsiteX8" fmla="*/ 247218 w 580466"/>
                    <a:gd name="connsiteY8" fmla="*/ 295275 h 391140"/>
                    <a:gd name="connsiteX9" fmla="*/ 106725 w 580466"/>
                    <a:gd name="connsiteY9" fmla="*/ 226219 h 391140"/>
                    <a:gd name="connsiteX10" fmla="*/ 44812 w 580466"/>
                    <a:gd name="connsiteY10" fmla="*/ 166688 h 391140"/>
                    <a:gd name="connsiteX11" fmla="*/ 11473 w 580466"/>
                    <a:gd name="connsiteY11" fmla="*/ 104773 h 391140"/>
                    <a:gd name="connsiteX12" fmla="*/ 1950 w 580466"/>
                    <a:gd name="connsiteY12" fmla="*/ 35718 h 391140"/>
                    <a:gd name="connsiteX13" fmla="*/ 4331 w 580466"/>
                    <a:gd name="connsiteY13" fmla="*/ 0 h 391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0466" h="391140">
                      <a:moveTo>
                        <a:pt x="454388" y="221456"/>
                      </a:moveTo>
                      <a:cubicBezTo>
                        <a:pt x="492488" y="225028"/>
                        <a:pt x="507569" y="248046"/>
                        <a:pt x="525825" y="261937"/>
                      </a:cubicBezTo>
                      <a:cubicBezTo>
                        <a:pt x="544081" y="275828"/>
                        <a:pt x="555194" y="292894"/>
                        <a:pt x="563925" y="304800"/>
                      </a:cubicBezTo>
                      <a:cubicBezTo>
                        <a:pt x="572656" y="316706"/>
                        <a:pt x="575831" y="322263"/>
                        <a:pt x="578212" y="333375"/>
                      </a:cubicBezTo>
                      <a:cubicBezTo>
                        <a:pt x="580593" y="344488"/>
                        <a:pt x="581784" y="362347"/>
                        <a:pt x="578212" y="371475"/>
                      </a:cubicBezTo>
                      <a:cubicBezTo>
                        <a:pt x="574640" y="380603"/>
                        <a:pt x="570275" y="385763"/>
                        <a:pt x="556781" y="388144"/>
                      </a:cubicBezTo>
                      <a:cubicBezTo>
                        <a:pt x="543287" y="390525"/>
                        <a:pt x="525825" y="394493"/>
                        <a:pt x="497250" y="385762"/>
                      </a:cubicBezTo>
                      <a:cubicBezTo>
                        <a:pt x="468675" y="377031"/>
                        <a:pt x="427002" y="350836"/>
                        <a:pt x="385330" y="335755"/>
                      </a:cubicBezTo>
                      <a:cubicBezTo>
                        <a:pt x="343658" y="320674"/>
                        <a:pt x="293652" y="313531"/>
                        <a:pt x="247218" y="295275"/>
                      </a:cubicBezTo>
                      <a:cubicBezTo>
                        <a:pt x="200784" y="277019"/>
                        <a:pt x="140459" y="247650"/>
                        <a:pt x="106725" y="226219"/>
                      </a:cubicBezTo>
                      <a:cubicBezTo>
                        <a:pt x="72991" y="204788"/>
                        <a:pt x="60687" y="186929"/>
                        <a:pt x="44812" y="166688"/>
                      </a:cubicBezTo>
                      <a:cubicBezTo>
                        <a:pt x="28937" y="146447"/>
                        <a:pt x="18617" y="126601"/>
                        <a:pt x="11473" y="104773"/>
                      </a:cubicBezTo>
                      <a:cubicBezTo>
                        <a:pt x="4329" y="82945"/>
                        <a:pt x="3140" y="53180"/>
                        <a:pt x="1950" y="35718"/>
                      </a:cubicBezTo>
                      <a:cubicBezTo>
                        <a:pt x="760" y="18256"/>
                        <a:pt x="-2813" y="8731"/>
                        <a:pt x="4331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flipH="1">
                  <a:off x="4358585" y="2980057"/>
                  <a:ext cx="333375" cy="48379"/>
                </a:xfrm>
                <a:custGeom>
                  <a:avLst/>
                  <a:gdLst>
                    <a:gd name="connsiteX0" fmla="*/ 295275 w 295275"/>
                    <a:gd name="connsiteY0" fmla="*/ 23812 h 23812"/>
                    <a:gd name="connsiteX1" fmla="*/ 0 w 295275"/>
                    <a:gd name="connsiteY1" fmla="*/ 0 h 23812"/>
                    <a:gd name="connsiteX2" fmla="*/ 0 w 295275"/>
                    <a:gd name="connsiteY2" fmla="*/ 0 h 23812"/>
                    <a:gd name="connsiteX0" fmla="*/ 322797 w 322797"/>
                    <a:gd name="connsiteY0" fmla="*/ 26345 h 26345"/>
                    <a:gd name="connsiteX1" fmla="*/ 27522 w 322797"/>
                    <a:gd name="connsiteY1" fmla="*/ 2533 h 26345"/>
                    <a:gd name="connsiteX2" fmla="*/ 8472 w 322797"/>
                    <a:gd name="connsiteY2" fmla="*/ 152 h 26345"/>
                    <a:gd name="connsiteX0" fmla="*/ 314325 w 314325"/>
                    <a:gd name="connsiteY0" fmla="*/ 26345 h 26345"/>
                    <a:gd name="connsiteX1" fmla="*/ 50006 w 314325"/>
                    <a:gd name="connsiteY1" fmla="*/ 2533 h 26345"/>
                    <a:gd name="connsiteX2" fmla="*/ 0 w 314325"/>
                    <a:gd name="connsiteY2" fmla="*/ 152 h 26345"/>
                    <a:gd name="connsiteX0" fmla="*/ 314325 w 314325"/>
                    <a:gd name="connsiteY0" fmla="*/ 26193 h 47625"/>
                    <a:gd name="connsiteX1" fmla="*/ 104775 w 314325"/>
                    <a:gd name="connsiteY1" fmla="*/ 47625 h 47625"/>
                    <a:gd name="connsiteX2" fmla="*/ 0 w 314325"/>
                    <a:gd name="connsiteY2" fmla="*/ 0 h 47625"/>
                    <a:gd name="connsiteX0" fmla="*/ 314325 w 314325"/>
                    <a:gd name="connsiteY0" fmla="*/ 26193 h 48379"/>
                    <a:gd name="connsiteX1" fmla="*/ 104775 w 314325"/>
                    <a:gd name="connsiteY1" fmla="*/ 47625 h 48379"/>
                    <a:gd name="connsiteX2" fmla="*/ 0 w 314325"/>
                    <a:gd name="connsiteY2" fmla="*/ 0 h 48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4325" h="48379">
                      <a:moveTo>
                        <a:pt x="314325" y="26193"/>
                      </a:moveTo>
                      <a:cubicBezTo>
                        <a:pt x="244475" y="33337"/>
                        <a:pt x="198437" y="52387"/>
                        <a:pt x="104775" y="47625"/>
                      </a:cubicBezTo>
                      <a:cubicBezTo>
                        <a:pt x="52274" y="44956"/>
                        <a:pt x="6350" y="794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1491513" flipH="1">
                  <a:off x="3994092" y="2654677"/>
                  <a:ext cx="108821" cy="56729"/>
                </a:xfrm>
                <a:custGeom>
                  <a:avLst/>
                  <a:gdLst>
                    <a:gd name="connsiteX0" fmla="*/ 0 w 71437"/>
                    <a:gd name="connsiteY0" fmla="*/ 0 h 23813"/>
                    <a:gd name="connsiteX1" fmla="*/ 57150 w 71437"/>
                    <a:gd name="connsiteY1" fmla="*/ 4763 h 23813"/>
                    <a:gd name="connsiteX2" fmla="*/ 71437 w 71437"/>
                    <a:gd name="connsiteY2" fmla="*/ 23813 h 23813"/>
                    <a:gd name="connsiteX0" fmla="*/ 0 w 71437"/>
                    <a:gd name="connsiteY0" fmla="*/ 0 h 23813"/>
                    <a:gd name="connsiteX1" fmla="*/ 52145 w 71437"/>
                    <a:gd name="connsiteY1" fmla="*/ 10389 h 23813"/>
                    <a:gd name="connsiteX2" fmla="*/ 71437 w 71437"/>
                    <a:gd name="connsiteY2" fmla="*/ 23813 h 2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37" h="23813">
                      <a:moveTo>
                        <a:pt x="0" y="0"/>
                      </a:moveTo>
                      <a:cubicBezTo>
                        <a:pt x="22622" y="397"/>
                        <a:pt x="40239" y="6420"/>
                        <a:pt x="52145" y="10389"/>
                      </a:cubicBezTo>
                      <a:cubicBezTo>
                        <a:pt x="64051" y="14358"/>
                        <a:pt x="67468" y="19844"/>
                        <a:pt x="71437" y="2381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518215" flipH="1">
                  <a:off x="3822512" y="2709927"/>
                  <a:ext cx="94341" cy="71329"/>
                </a:xfrm>
                <a:custGeom>
                  <a:avLst/>
                  <a:gdLst>
                    <a:gd name="connsiteX0" fmla="*/ 0 w 71437"/>
                    <a:gd name="connsiteY0" fmla="*/ 0 h 23813"/>
                    <a:gd name="connsiteX1" fmla="*/ 57150 w 71437"/>
                    <a:gd name="connsiteY1" fmla="*/ 4763 h 23813"/>
                    <a:gd name="connsiteX2" fmla="*/ 71437 w 71437"/>
                    <a:gd name="connsiteY2" fmla="*/ 23813 h 23813"/>
                    <a:gd name="connsiteX0" fmla="*/ 0 w 71437"/>
                    <a:gd name="connsiteY0" fmla="*/ 0 h 23813"/>
                    <a:gd name="connsiteX1" fmla="*/ 45945 w 71437"/>
                    <a:gd name="connsiteY1" fmla="*/ 10150 h 23813"/>
                    <a:gd name="connsiteX2" fmla="*/ 71437 w 71437"/>
                    <a:gd name="connsiteY2" fmla="*/ 23813 h 2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37" h="23813">
                      <a:moveTo>
                        <a:pt x="0" y="0"/>
                      </a:moveTo>
                      <a:cubicBezTo>
                        <a:pt x="22622" y="397"/>
                        <a:pt x="34039" y="6181"/>
                        <a:pt x="45945" y="10150"/>
                      </a:cubicBezTo>
                      <a:cubicBezTo>
                        <a:pt x="57851" y="14119"/>
                        <a:pt x="67468" y="19844"/>
                        <a:pt x="71437" y="2381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Connector 50"/>
                <p:cNvSpPr/>
                <p:nvPr/>
              </p:nvSpPr>
              <p:spPr>
                <a:xfrm flipH="1">
                  <a:off x="3987209" y="2807465"/>
                  <a:ext cx="80220" cy="51081"/>
                </a:xfrm>
                <a:prstGeom prst="flowChartConnector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492560" flipH="1">
                  <a:off x="3737022" y="2962916"/>
                  <a:ext cx="123944" cy="130969"/>
                </a:xfrm>
                <a:custGeom>
                  <a:avLst/>
                  <a:gdLst>
                    <a:gd name="connsiteX0" fmla="*/ 50006 w 114511"/>
                    <a:gd name="connsiteY0" fmla="*/ 0 h 107156"/>
                    <a:gd name="connsiteX1" fmla="*/ 95250 w 114511"/>
                    <a:gd name="connsiteY1" fmla="*/ 28575 h 107156"/>
                    <a:gd name="connsiteX2" fmla="*/ 104775 w 114511"/>
                    <a:gd name="connsiteY2" fmla="*/ 47625 h 107156"/>
                    <a:gd name="connsiteX3" fmla="*/ 111918 w 114511"/>
                    <a:gd name="connsiteY3" fmla="*/ 71437 h 107156"/>
                    <a:gd name="connsiteX4" fmla="*/ 114300 w 114511"/>
                    <a:gd name="connsiteY4" fmla="*/ 85725 h 107156"/>
                    <a:gd name="connsiteX5" fmla="*/ 107156 w 114511"/>
                    <a:gd name="connsiteY5" fmla="*/ 102394 h 107156"/>
                    <a:gd name="connsiteX6" fmla="*/ 90487 w 114511"/>
                    <a:gd name="connsiteY6" fmla="*/ 107156 h 107156"/>
                    <a:gd name="connsiteX7" fmla="*/ 54768 w 114511"/>
                    <a:gd name="connsiteY7" fmla="*/ 102394 h 107156"/>
                    <a:gd name="connsiteX8" fmla="*/ 33337 w 114511"/>
                    <a:gd name="connsiteY8" fmla="*/ 85725 h 107156"/>
                    <a:gd name="connsiteX9" fmla="*/ 19050 w 114511"/>
                    <a:gd name="connsiteY9" fmla="*/ 69056 h 107156"/>
                    <a:gd name="connsiteX10" fmla="*/ 0 w 114511"/>
                    <a:gd name="connsiteY10" fmla="*/ 47625 h 107156"/>
                    <a:gd name="connsiteX0" fmla="*/ 50006 w 114511"/>
                    <a:gd name="connsiteY0" fmla="*/ 0 h 107156"/>
                    <a:gd name="connsiteX1" fmla="*/ 83343 w 114511"/>
                    <a:gd name="connsiteY1" fmla="*/ 30956 h 107156"/>
                    <a:gd name="connsiteX2" fmla="*/ 104775 w 114511"/>
                    <a:gd name="connsiteY2" fmla="*/ 47625 h 107156"/>
                    <a:gd name="connsiteX3" fmla="*/ 111918 w 114511"/>
                    <a:gd name="connsiteY3" fmla="*/ 71437 h 107156"/>
                    <a:gd name="connsiteX4" fmla="*/ 114300 w 114511"/>
                    <a:gd name="connsiteY4" fmla="*/ 85725 h 107156"/>
                    <a:gd name="connsiteX5" fmla="*/ 107156 w 114511"/>
                    <a:gd name="connsiteY5" fmla="*/ 102394 h 107156"/>
                    <a:gd name="connsiteX6" fmla="*/ 90487 w 114511"/>
                    <a:gd name="connsiteY6" fmla="*/ 107156 h 107156"/>
                    <a:gd name="connsiteX7" fmla="*/ 54768 w 114511"/>
                    <a:gd name="connsiteY7" fmla="*/ 102394 h 107156"/>
                    <a:gd name="connsiteX8" fmla="*/ 33337 w 114511"/>
                    <a:gd name="connsiteY8" fmla="*/ 85725 h 107156"/>
                    <a:gd name="connsiteX9" fmla="*/ 19050 w 114511"/>
                    <a:gd name="connsiteY9" fmla="*/ 69056 h 107156"/>
                    <a:gd name="connsiteX10" fmla="*/ 0 w 114511"/>
                    <a:gd name="connsiteY10" fmla="*/ 47625 h 107156"/>
                    <a:gd name="connsiteX0" fmla="*/ 57150 w 114511"/>
                    <a:gd name="connsiteY0" fmla="*/ 0 h 130969"/>
                    <a:gd name="connsiteX1" fmla="*/ 83343 w 114511"/>
                    <a:gd name="connsiteY1" fmla="*/ 54769 h 130969"/>
                    <a:gd name="connsiteX2" fmla="*/ 104775 w 114511"/>
                    <a:gd name="connsiteY2" fmla="*/ 71438 h 130969"/>
                    <a:gd name="connsiteX3" fmla="*/ 111918 w 114511"/>
                    <a:gd name="connsiteY3" fmla="*/ 95250 h 130969"/>
                    <a:gd name="connsiteX4" fmla="*/ 114300 w 114511"/>
                    <a:gd name="connsiteY4" fmla="*/ 109538 h 130969"/>
                    <a:gd name="connsiteX5" fmla="*/ 107156 w 114511"/>
                    <a:gd name="connsiteY5" fmla="*/ 126207 h 130969"/>
                    <a:gd name="connsiteX6" fmla="*/ 90487 w 114511"/>
                    <a:gd name="connsiteY6" fmla="*/ 130969 h 130969"/>
                    <a:gd name="connsiteX7" fmla="*/ 54768 w 114511"/>
                    <a:gd name="connsiteY7" fmla="*/ 126207 h 130969"/>
                    <a:gd name="connsiteX8" fmla="*/ 33337 w 114511"/>
                    <a:gd name="connsiteY8" fmla="*/ 109538 h 130969"/>
                    <a:gd name="connsiteX9" fmla="*/ 19050 w 114511"/>
                    <a:gd name="connsiteY9" fmla="*/ 92869 h 130969"/>
                    <a:gd name="connsiteX10" fmla="*/ 0 w 114511"/>
                    <a:gd name="connsiteY10" fmla="*/ 71438 h 130969"/>
                    <a:gd name="connsiteX0" fmla="*/ 57150 w 114511"/>
                    <a:gd name="connsiteY0" fmla="*/ 0 h 130969"/>
                    <a:gd name="connsiteX1" fmla="*/ 83343 w 114511"/>
                    <a:gd name="connsiteY1" fmla="*/ 54769 h 130969"/>
                    <a:gd name="connsiteX2" fmla="*/ 107156 w 114511"/>
                    <a:gd name="connsiteY2" fmla="*/ 47626 h 130969"/>
                    <a:gd name="connsiteX3" fmla="*/ 104775 w 114511"/>
                    <a:gd name="connsiteY3" fmla="*/ 71438 h 130969"/>
                    <a:gd name="connsiteX4" fmla="*/ 111918 w 114511"/>
                    <a:gd name="connsiteY4" fmla="*/ 95250 h 130969"/>
                    <a:gd name="connsiteX5" fmla="*/ 114300 w 114511"/>
                    <a:gd name="connsiteY5" fmla="*/ 109538 h 130969"/>
                    <a:gd name="connsiteX6" fmla="*/ 107156 w 114511"/>
                    <a:gd name="connsiteY6" fmla="*/ 126207 h 130969"/>
                    <a:gd name="connsiteX7" fmla="*/ 90487 w 114511"/>
                    <a:gd name="connsiteY7" fmla="*/ 130969 h 130969"/>
                    <a:gd name="connsiteX8" fmla="*/ 54768 w 114511"/>
                    <a:gd name="connsiteY8" fmla="*/ 126207 h 130969"/>
                    <a:gd name="connsiteX9" fmla="*/ 33337 w 114511"/>
                    <a:gd name="connsiteY9" fmla="*/ 109538 h 130969"/>
                    <a:gd name="connsiteX10" fmla="*/ 19050 w 114511"/>
                    <a:gd name="connsiteY10" fmla="*/ 92869 h 130969"/>
                    <a:gd name="connsiteX11" fmla="*/ 0 w 114511"/>
                    <a:gd name="connsiteY11" fmla="*/ 71438 h 130969"/>
                    <a:gd name="connsiteX0" fmla="*/ 57150 w 114511"/>
                    <a:gd name="connsiteY0" fmla="*/ 0 h 130969"/>
                    <a:gd name="connsiteX1" fmla="*/ 88106 w 114511"/>
                    <a:gd name="connsiteY1" fmla="*/ 28575 h 130969"/>
                    <a:gd name="connsiteX2" fmla="*/ 107156 w 114511"/>
                    <a:gd name="connsiteY2" fmla="*/ 47626 h 130969"/>
                    <a:gd name="connsiteX3" fmla="*/ 104775 w 114511"/>
                    <a:gd name="connsiteY3" fmla="*/ 71438 h 130969"/>
                    <a:gd name="connsiteX4" fmla="*/ 111918 w 114511"/>
                    <a:gd name="connsiteY4" fmla="*/ 95250 h 130969"/>
                    <a:gd name="connsiteX5" fmla="*/ 114300 w 114511"/>
                    <a:gd name="connsiteY5" fmla="*/ 109538 h 130969"/>
                    <a:gd name="connsiteX6" fmla="*/ 107156 w 114511"/>
                    <a:gd name="connsiteY6" fmla="*/ 126207 h 130969"/>
                    <a:gd name="connsiteX7" fmla="*/ 90487 w 114511"/>
                    <a:gd name="connsiteY7" fmla="*/ 130969 h 130969"/>
                    <a:gd name="connsiteX8" fmla="*/ 54768 w 114511"/>
                    <a:gd name="connsiteY8" fmla="*/ 126207 h 130969"/>
                    <a:gd name="connsiteX9" fmla="*/ 33337 w 114511"/>
                    <a:gd name="connsiteY9" fmla="*/ 109538 h 130969"/>
                    <a:gd name="connsiteX10" fmla="*/ 19050 w 114511"/>
                    <a:gd name="connsiteY10" fmla="*/ 92869 h 130969"/>
                    <a:gd name="connsiteX11" fmla="*/ 0 w 114511"/>
                    <a:gd name="connsiteY11" fmla="*/ 71438 h 130969"/>
                    <a:gd name="connsiteX0" fmla="*/ 57150 w 121491"/>
                    <a:gd name="connsiteY0" fmla="*/ 0 h 130969"/>
                    <a:gd name="connsiteX1" fmla="*/ 88106 w 121491"/>
                    <a:gd name="connsiteY1" fmla="*/ 28575 h 130969"/>
                    <a:gd name="connsiteX2" fmla="*/ 107156 w 121491"/>
                    <a:gd name="connsiteY2" fmla="*/ 47626 h 130969"/>
                    <a:gd name="connsiteX3" fmla="*/ 121443 w 121491"/>
                    <a:gd name="connsiteY3" fmla="*/ 76201 h 130969"/>
                    <a:gd name="connsiteX4" fmla="*/ 111918 w 121491"/>
                    <a:gd name="connsiteY4" fmla="*/ 95250 h 130969"/>
                    <a:gd name="connsiteX5" fmla="*/ 114300 w 121491"/>
                    <a:gd name="connsiteY5" fmla="*/ 109538 h 130969"/>
                    <a:gd name="connsiteX6" fmla="*/ 107156 w 121491"/>
                    <a:gd name="connsiteY6" fmla="*/ 126207 h 130969"/>
                    <a:gd name="connsiteX7" fmla="*/ 90487 w 121491"/>
                    <a:gd name="connsiteY7" fmla="*/ 130969 h 130969"/>
                    <a:gd name="connsiteX8" fmla="*/ 54768 w 121491"/>
                    <a:gd name="connsiteY8" fmla="*/ 126207 h 130969"/>
                    <a:gd name="connsiteX9" fmla="*/ 33337 w 121491"/>
                    <a:gd name="connsiteY9" fmla="*/ 109538 h 130969"/>
                    <a:gd name="connsiteX10" fmla="*/ 19050 w 121491"/>
                    <a:gd name="connsiteY10" fmla="*/ 92869 h 130969"/>
                    <a:gd name="connsiteX11" fmla="*/ 0 w 121491"/>
                    <a:gd name="connsiteY11" fmla="*/ 71438 h 130969"/>
                    <a:gd name="connsiteX0" fmla="*/ 57150 w 123825"/>
                    <a:gd name="connsiteY0" fmla="*/ 0 h 130969"/>
                    <a:gd name="connsiteX1" fmla="*/ 88106 w 123825"/>
                    <a:gd name="connsiteY1" fmla="*/ 28575 h 130969"/>
                    <a:gd name="connsiteX2" fmla="*/ 107156 w 123825"/>
                    <a:gd name="connsiteY2" fmla="*/ 47626 h 130969"/>
                    <a:gd name="connsiteX3" fmla="*/ 121443 w 123825"/>
                    <a:gd name="connsiteY3" fmla="*/ 76201 h 130969"/>
                    <a:gd name="connsiteX4" fmla="*/ 123825 w 123825"/>
                    <a:gd name="connsiteY4" fmla="*/ 102393 h 130969"/>
                    <a:gd name="connsiteX5" fmla="*/ 114300 w 123825"/>
                    <a:gd name="connsiteY5" fmla="*/ 109538 h 130969"/>
                    <a:gd name="connsiteX6" fmla="*/ 107156 w 123825"/>
                    <a:gd name="connsiteY6" fmla="*/ 126207 h 130969"/>
                    <a:gd name="connsiteX7" fmla="*/ 90487 w 123825"/>
                    <a:gd name="connsiteY7" fmla="*/ 130969 h 130969"/>
                    <a:gd name="connsiteX8" fmla="*/ 54768 w 123825"/>
                    <a:gd name="connsiteY8" fmla="*/ 126207 h 130969"/>
                    <a:gd name="connsiteX9" fmla="*/ 33337 w 123825"/>
                    <a:gd name="connsiteY9" fmla="*/ 109538 h 130969"/>
                    <a:gd name="connsiteX10" fmla="*/ 19050 w 123825"/>
                    <a:gd name="connsiteY10" fmla="*/ 92869 h 130969"/>
                    <a:gd name="connsiteX11" fmla="*/ 0 w 123825"/>
                    <a:gd name="connsiteY11" fmla="*/ 71438 h 130969"/>
                    <a:gd name="connsiteX0" fmla="*/ 57150 w 123944"/>
                    <a:gd name="connsiteY0" fmla="*/ 0 h 130969"/>
                    <a:gd name="connsiteX1" fmla="*/ 88106 w 123944"/>
                    <a:gd name="connsiteY1" fmla="*/ 28575 h 130969"/>
                    <a:gd name="connsiteX2" fmla="*/ 107156 w 123944"/>
                    <a:gd name="connsiteY2" fmla="*/ 47626 h 130969"/>
                    <a:gd name="connsiteX3" fmla="*/ 121443 w 123944"/>
                    <a:gd name="connsiteY3" fmla="*/ 76201 h 130969"/>
                    <a:gd name="connsiteX4" fmla="*/ 123825 w 123944"/>
                    <a:gd name="connsiteY4" fmla="*/ 102393 h 130969"/>
                    <a:gd name="connsiteX5" fmla="*/ 120010 w 123944"/>
                    <a:gd name="connsiteY5" fmla="*/ 119986 h 130969"/>
                    <a:gd name="connsiteX6" fmla="*/ 107156 w 123944"/>
                    <a:gd name="connsiteY6" fmla="*/ 126207 h 130969"/>
                    <a:gd name="connsiteX7" fmla="*/ 90487 w 123944"/>
                    <a:gd name="connsiteY7" fmla="*/ 130969 h 130969"/>
                    <a:gd name="connsiteX8" fmla="*/ 54768 w 123944"/>
                    <a:gd name="connsiteY8" fmla="*/ 126207 h 130969"/>
                    <a:gd name="connsiteX9" fmla="*/ 33337 w 123944"/>
                    <a:gd name="connsiteY9" fmla="*/ 109538 h 130969"/>
                    <a:gd name="connsiteX10" fmla="*/ 19050 w 123944"/>
                    <a:gd name="connsiteY10" fmla="*/ 92869 h 130969"/>
                    <a:gd name="connsiteX11" fmla="*/ 0 w 123944"/>
                    <a:gd name="connsiteY11" fmla="*/ 71438 h 13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944" h="130969">
                      <a:moveTo>
                        <a:pt x="57150" y="0"/>
                      </a:moveTo>
                      <a:cubicBezTo>
                        <a:pt x="75208" y="10318"/>
                        <a:pt x="79772" y="20637"/>
                        <a:pt x="88106" y="28575"/>
                      </a:cubicBezTo>
                      <a:cubicBezTo>
                        <a:pt x="96440" y="36513"/>
                        <a:pt x="103584" y="44848"/>
                        <a:pt x="107156" y="47626"/>
                      </a:cubicBezTo>
                      <a:cubicBezTo>
                        <a:pt x="110728" y="50404"/>
                        <a:pt x="118665" y="67073"/>
                        <a:pt x="121443" y="76201"/>
                      </a:cubicBezTo>
                      <a:cubicBezTo>
                        <a:pt x="124221" y="85329"/>
                        <a:pt x="124064" y="95096"/>
                        <a:pt x="123825" y="102393"/>
                      </a:cubicBezTo>
                      <a:cubicBezTo>
                        <a:pt x="123586" y="109690"/>
                        <a:pt x="122788" y="116017"/>
                        <a:pt x="120010" y="119986"/>
                      </a:cubicBezTo>
                      <a:cubicBezTo>
                        <a:pt x="117232" y="123955"/>
                        <a:pt x="112076" y="124377"/>
                        <a:pt x="107156" y="126207"/>
                      </a:cubicBezTo>
                      <a:cubicBezTo>
                        <a:pt x="102236" y="128037"/>
                        <a:pt x="99218" y="130969"/>
                        <a:pt x="90487" y="130969"/>
                      </a:cubicBezTo>
                      <a:cubicBezTo>
                        <a:pt x="81756" y="130969"/>
                        <a:pt x="64293" y="129779"/>
                        <a:pt x="54768" y="126207"/>
                      </a:cubicBezTo>
                      <a:cubicBezTo>
                        <a:pt x="45243" y="122635"/>
                        <a:pt x="39290" y="115094"/>
                        <a:pt x="33337" y="109538"/>
                      </a:cubicBezTo>
                      <a:cubicBezTo>
                        <a:pt x="27384" y="103982"/>
                        <a:pt x="24606" y="99219"/>
                        <a:pt x="19050" y="92869"/>
                      </a:cubicBezTo>
                      <a:cubicBezTo>
                        <a:pt x="13494" y="86519"/>
                        <a:pt x="2381" y="73422"/>
                        <a:pt x="0" y="71438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20145158">
                  <a:off x="3534191" y="2628487"/>
                  <a:ext cx="258435" cy="254609"/>
                </a:xfrm>
                <a:custGeom>
                  <a:avLst/>
                  <a:gdLst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28600 w 438150"/>
                    <a:gd name="connsiteY22" fmla="*/ 228600 h 300038"/>
                    <a:gd name="connsiteX23" fmla="*/ 233362 w 438150"/>
                    <a:gd name="connsiteY23" fmla="*/ 214313 h 300038"/>
                    <a:gd name="connsiteX24" fmla="*/ 247650 w 438150"/>
                    <a:gd name="connsiteY24" fmla="*/ 185738 h 300038"/>
                    <a:gd name="connsiteX25" fmla="*/ 257175 w 438150"/>
                    <a:gd name="connsiteY25" fmla="*/ 138113 h 300038"/>
                    <a:gd name="connsiteX26" fmla="*/ 261937 w 438150"/>
                    <a:gd name="connsiteY26" fmla="*/ 123825 h 300038"/>
                    <a:gd name="connsiteX27" fmla="*/ 276225 w 438150"/>
                    <a:gd name="connsiteY27" fmla="*/ 119063 h 300038"/>
                    <a:gd name="connsiteX28" fmla="*/ 314325 w 438150"/>
                    <a:gd name="connsiteY28" fmla="*/ 114300 h 300038"/>
                    <a:gd name="connsiteX29" fmla="*/ 352425 w 438150"/>
                    <a:gd name="connsiteY29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33362 w 438150"/>
                    <a:gd name="connsiteY22" fmla="*/ 214313 h 300038"/>
                    <a:gd name="connsiteX23" fmla="*/ 247650 w 438150"/>
                    <a:gd name="connsiteY23" fmla="*/ 185738 h 300038"/>
                    <a:gd name="connsiteX24" fmla="*/ 257175 w 438150"/>
                    <a:gd name="connsiteY24" fmla="*/ 138113 h 300038"/>
                    <a:gd name="connsiteX25" fmla="*/ 261937 w 438150"/>
                    <a:gd name="connsiteY25" fmla="*/ 123825 h 300038"/>
                    <a:gd name="connsiteX26" fmla="*/ 276225 w 438150"/>
                    <a:gd name="connsiteY26" fmla="*/ 119063 h 300038"/>
                    <a:gd name="connsiteX27" fmla="*/ 314325 w 438150"/>
                    <a:gd name="connsiteY27" fmla="*/ 114300 h 300038"/>
                    <a:gd name="connsiteX28" fmla="*/ 352425 w 438150"/>
                    <a:gd name="connsiteY28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61937 w 438150"/>
                    <a:gd name="connsiteY24" fmla="*/ 123825 h 300038"/>
                    <a:gd name="connsiteX25" fmla="*/ 276225 w 438150"/>
                    <a:gd name="connsiteY25" fmla="*/ 119063 h 300038"/>
                    <a:gd name="connsiteX26" fmla="*/ 314325 w 438150"/>
                    <a:gd name="connsiteY26" fmla="*/ 114300 h 300038"/>
                    <a:gd name="connsiteX27" fmla="*/ 352425 w 438150"/>
                    <a:gd name="connsiteY27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76225 w 438150"/>
                    <a:gd name="connsiteY24" fmla="*/ 119063 h 300038"/>
                    <a:gd name="connsiteX25" fmla="*/ 314325 w 438150"/>
                    <a:gd name="connsiteY25" fmla="*/ 114300 h 300038"/>
                    <a:gd name="connsiteX26" fmla="*/ 352425 w 438150"/>
                    <a:gd name="connsiteY26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95250 w 438150"/>
                    <a:gd name="connsiteY9" fmla="*/ 109538 h 300038"/>
                    <a:gd name="connsiteX10" fmla="*/ 80962 w 438150"/>
                    <a:gd name="connsiteY10" fmla="*/ 171450 h 300038"/>
                    <a:gd name="connsiteX11" fmla="*/ 71437 w 438150"/>
                    <a:gd name="connsiteY11" fmla="*/ 200025 h 300038"/>
                    <a:gd name="connsiteX12" fmla="*/ 61912 w 438150"/>
                    <a:gd name="connsiteY12" fmla="*/ 214313 h 300038"/>
                    <a:gd name="connsiteX13" fmla="*/ 38100 w 438150"/>
                    <a:gd name="connsiteY13" fmla="*/ 257175 h 300038"/>
                    <a:gd name="connsiteX14" fmla="*/ 14287 w 438150"/>
                    <a:gd name="connsiteY14" fmla="*/ 280988 h 300038"/>
                    <a:gd name="connsiteX15" fmla="*/ 0 w 438150"/>
                    <a:gd name="connsiteY15" fmla="*/ 285750 h 300038"/>
                    <a:gd name="connsiteX16" fmla="*/ 61912 w 438150"/>
                    <a:gd name="connsiteY16" fmla="*/ 300038 h 300038"/>
                    <a:gd name="connsiteX17" fmla="*/ 152400 w 438150"/>
                    <a:gd name="connsiteY17" fmla="*/ 295275 h 300038"/>
                    <a:gd name="connsiteX18" fmla="*/ 180975 w 438150"/>
                    <a:gd name="connsiteY18" fmla="*/ 280988 h 300038"/>
                    <a:gd name="connsiteX19" fmla="*/ 214312 w 438150"/>
                    <a:gd name="connsiteY19" fmla="*/ 238125 h 300038"/>
                    <a:gd name="connsiteX20" fmla="*/ 233362 w 438150"/>
                    <a:gd name="connsiteY20" fmla="*/ 214313 h 300038"/>
                    <a:gd name="connsiteX21" fmla="*/ 247650 w 438150"/>
                    <a:gd name="connsiteY21" fmla="*/ 185738 h 300038"/>
                    <a:gd name="connsiteX22" fmla="*/ 257175 w 438150"/>
                    <a:gd name="connsiteY22" fmla="*/ 138113 h 300038"/>
                    <a:gd name="connsiteX23" fmla="*/ 276225 w 438150"/>
                    <a:gd name="connsiteY23" fmla="*/ 119063 h 300038"/>
                    <a:gd name="connsiteX24" fmla="*/ 314325 w 438150"/>
                    <a:gd name="connsiteY24" fmla="*/ 114300 h 300038"/>
                    <a:gd name="connsiteX25" fmla="*/ 352425 w 438150"/>
                    <a:gd name="connsiteY25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71437 w 438150"/>
                    <a:gd name="connsiteY10" fmla="*/ 200025 h 300038"/>
                    <a:gd name="connsiteX11" fmla="*/ 61912 w 438150"/>
                    <a:gd name="connsiteY11" fmla="*/ 214313 h 300038"/>
                    <a:gd name="connsiteX12" fmla="*/ 38100 w 438150"/>
                    <a:gd name="connsiteY12" fmla="*/ 257175 h 300038"/>
                    <a:gd name="connsiteX13" fmla="*/ 14287 w 438150"/>
                    <a:gd name="connsiteY13" fmla="*/ 280988 h 300038"/>
                    <a:gd name="connsiteX14" fmla="*/ 0 w 438150"/>
                    <a:gd name="connsiteY14" fmla="*/ 285750 h 300038"/>
                    <a:gd name="connsiteX15" fmla="*/ 61912 w 438150"/>
                    <a:gd name="connsiteY15" fmla="*/ 300038 h 300038"/>
                    <a:gd name="connsiteX16" fmla="*/ 152400 w 438150"/>
                    <a:gd name="connsiteY16" fmla="*/ 295275 h 300038"/>
                    <a:gd name="connsiteX17" fmla="*/ 180975 w 438150"/>
                    <a:gd name="connsiteY17" fmla="*/ 280988 h 300038"/>
                    <a:gd name="connsiteX18" fmla="*/ 214312 w 438150"/>
                    <a:gd name="connsiteY18" fmla="*/ 238125 h 300038"/>
                    <a:gd name="connsiteX19" fmla="*/ 233362 w 438150"/>
                    <a:gd name="connsiteY19" fmla="*/ 214313 h 300038"/>
                    <a:gd name="connsiteX20" fmla="*/ 247650 w 438150"/>
                    <a:gd name="connsiteY20" fmla="*/ 185738 h 300038"/>
                    <a:gd name="connsiteX21" fmla="*/ 257175 w 438150"/>
                    <a:gd name="connsiteY21" fmla="*/ 138113 h 300038"/>
                    <a:gd name="connsiteX22" fmla="*/ 276225 w 438150"/>
                    <a:gd name="connsiteY22" fmla="*/ 119063 h 300038"/>
                    <a:gd name="connsiteX23" fmla="*/ 314325 w 438150"/>
                    <a:gd name="connsiteY23" fmla="*/ 114300 h 300038"/>
                    <a:gd name="connsiteX24" fmla="*/ 352425 w 438150"/>
                    <a:gd name="connsiteY24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61912 w 438150"/>
                    <a:gd name="connsiteY10" fmla="*/ 214313 h 300038"/>
                    <a:gd name="connsiteX11" fmla="*/ 38100 w 438150"/>
                    <a:gd name="connsiteY11" fmla="*/ 257175 h 300038"/>
                    <a:gd name="connsiteX12" fmla="*/ 14287 w 438150"/>
                    <a:gd name="connsiteY12" fmla="*/ 280988 h 300038"/>
                    <a:gd name="connsiteX13" fmla="*/ 0 w 438150"/>
                    <a:gd name="connsiteY13" fmla="*/ 285750 h 300038"/>
                    <a:gd name="connsiteX14" fmla="*/ 61912 w 438150"/>
                    <a:gd name="connsiteY14" fmla="*/ 300038 h 300038"/>
                    <a:gd name="connsiteX15" fmla="*/ 152400 w 438150"/>
                    <a:gd name="connsiteY15" fmla="*/ 295275 h 300038"/>
                    <a:gd name="connsiteX16" fmla="*/ 180975 w 438150"/>
                    <a:gd name="connsiteY16" fmla="*/ 280988 h 300038"/>
                    <a:gd name="connsiteX17" fmla="*/ 214312 w 438150"/>
                    <a:gd name="connsiteY17" fmla="*/ 238125 h 300038"/>
                    <a:gd name="connsiteX18" fmla="*/ 233362 w 438150"/>
                    <a:gd name="connsiteY18" fmla="*/ 214313 h 300038"/>
                    <a:gd name="connsiteX19" fmla="*/ 247650 w 438150"/>
                    <a:gd name="connsiteY19" fmla="*/ 185738 h 300038"/>
                    <a:gd name="connsiteX20" fmla="*/ 257175 w 438150"/>
                    <a:gd name="connsiteY20" fmla="*/ 138113 h 300038"/>
                    <a:gd name="connsiteX21" fmla="*/ 276225 w 438150"/>
                    <a:gd name="connsiteY21" fmla="*/ 119063 h 300038"/>
                    <a:gd name="connsiteX22" fmla="*/ 314325 w 438150"/>
                    <a:gd name="connsiteY22" fmla="*/ 114300 h 300038"/>
                    <a:gd name="connsiteX23" fmla="*/ 352425 w 438150"/>
                    <a:gd name="connsiteY23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38100 w 438150"/>
                    <a:gd name="connsiteY10" fmla="*/ 257175 h 300038"/>
                    <a:gd name="connsiteX11" fmla="*/ 14287 w 438150"/>
                    <a:gd name="connsiteY11" fmla="*/ 280988 h 300038"/>
                    <a:gd name="connsiteX12" fmla="*/ 0 w 438150"/>
                    <a:gd name="connsiteY12" fmla="*/ 285750 h 300038"/>
                    <a:gd name="connsiteX13" fmla="*/ 61912 w 438150"/>
                    <a:gd name="connsiteY13" fmla="*/ 300038 h 300038"/>
                    <a:gd name="connsiteX14" fmla="*/ 152400 w 438150"/>
                    <a:gd name="connsiteY14" fmla="*/ 295275 h 300038"/>
                    <a:gd name="connsiteX15" fmla="*/ 180975 w 438150"/>
                    <a:gd name="connsiteY15" fmla="*/ 280988 h 300038"/>
                    <a:gd name="connsiteX16" fmla="*/ 214312 w 438150"/>
                    <a:gd name="connsiteY16" fmla="*/ 238125 h 300038"/>
                    <a:gd name="connsiteX17" fmla="*/ 233362 w 438150"/>
                    <a:gd name="connsiteY17" fmla="*/ 214313 h 300038"/>
                    <a:gd name="connsiteX18" fmla="*/ 247650 w 438150"/>
                    <a:gd name="connsiteY18" fmla="*/ 185738 h 300038"/>
                    <a:gd name="connsiteX19" fmla="*/ 257175 w 438150"/>
                    <a:gd name="connsiteY19" fmla="*/ 138113 h 300038"/>
                    <a:gd name="connsiteX20" fmla="*/ 276225 w 438150"/>
                    <a:gd name="connsiteY20" fmla="*/ 119063 h 300038"/>
                    <a:gd name="connsiteX21" fmla="*/ 314325 w 438150"/>
                    <a:gd name="connsiteY21" fmla="*/ 114300 h 300038"/>
                    <a:gd name="connsiteX22" fmla="*/ 352425 w 438150"/>
                    <a:gd name="connsiteY22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295275 w 438150"/>
                    <a:gd name="connsiteY2" fmla="*/ 23813 h 300038"/>
                    <a:gd name="connsiteX3" fmla="*/ 266700 w 438150"/>
                    <a:gd name="connsiteY3" fmla="*/ 14288 h 300038"/>
                    <a:gd name="connsiteX4" fmla="*/ 242887 w 438150"/>
                    <a:gd name="connsiteY4" fmla="*/ 9525 h 300038"/>
                    <a:gd name="connsiteX5" fmla="*/ 195262 w 438150"/>
                    <a:gd name="connsiteY5" fmla="*/ 14288 h 300038"/>
                    <a:gd name="connsiteX6" fmla="*/ 138112 w 438150"/>
                    <a:gd name="connsiteY6" fmla="*/ 38100 h 300038"/>
                    <a:gd name="connsiteX7" fmla="*/ 104775 w 438150"/>
                    <a:gd name="connsiteY7" fmla="*/ 80963 h 300038"/>
                    <a:gd name="connsiteX8" fmla="*/ 80962 w 438150"/>
                    <a:gd name="connsiteY8" fmla="*/ 171450 h 300038"/>
                    <a:gd name="connsiteX9" fmla="*/ 38100 w 438150"/>
                    <a:gd name="connsiteY9" fmla="*/ 257175 h 300038"/>
                    <a:gd name="connsiteX10" fmla="*/ 14287 w 438150"/>
                    <a:gd name="connsiteY10" fmla="*/ 280988 h 300038"/>
                    <a:gd name="connsiteX11" fmla="*/ 0 w 438150"/>
                    <a:gd name="connsiteY11" fmla="*/ 285750 h 300038"/>
                    <a:gd name="connsiteX12" fmla="*/ 61912 w 438150"/>
                    <a:gd name="connsiteY12" fmla="*/ 300038 h 300038"/>
                    <a:gd name="connsiteX13" fmla="*/ 152400 w 438150"/>
                    <a:gd name="connsiteY13" fmla="*/ 295275 h 300038"/>
                    <a:gd name="connsiteX14" fmla="*/ 180975 w 438150"/>
                    <a:gd name="connsiteY14" fmla="*/ 280988 h 300038"/>
                    <a:gd name="connsiteX15" fmla="*/ 214312 w 438150"/>
                    <a:gd name="connsiteY15" fmla="*/ 238125 h 300038"/>
                    <a:gd name="connsiteX16" fmla="*/ 233362 w 438150"/>
                    <a:gd name="connsiteY16" fmla="*/ 214313 h 300038"/>
                    <a:gd name="connsiteX17" fmla="*/ 247650 w 438150"/>
                    <a:gd name="connsiteY17" fmla="*/ 185738 h 300038"/>
                    <a:gd name="connsiteX18" fmla="*/ 257175 w 438150"/>
                    <a:gd name="connsiteY18" fmla="*/ 138113 h 300038"/>
                    <a:gd name="connsiteX19" fmla="*/ 276225 w 438150"/>
                    <a:gd name="connsiteY19" fmla="*/ 119063 h 300038"/>
                    <a:gd name="connsiteX20" fmla="*/ 314325 w 438150"/>
                    <a:gd name="connsiteY20" fmla="*/ 114300 h 300038"/>
                    <a:gd name="connsiteX21" fmla="*/ 352425 w 438150"/>
                    <a:gd name="connsiteY21" fmla="*/ 114300 h 300038"/>
                    <a:gd name="connsiteX0" fmla="*/ 438150 w 438150"/>
                    <a:gd name="connsiteY0" fmla="*/ 0 h 300038"/>
                    <a:gd name="connsiteX1" fmla="*/ 295275 w 438150"/>
                    <a:gd name="connsiteY1" fmla="*/ 23813 h 300038"/>
                    <a:gd name="connsiteX2" fmla="*/ 266700 w 438150"/>
                    <a:gd name="connsiteY2" fmla="*/ 14288 h 300038"/>
                    <a:gd name="connsiteX3" fmla="*/ 242887 w 438150"/>
                    <a:gd name="connsiteY3" fmla="*/ 9525 h 300038"/>
                    <a:gd name="connsiteX4" fmla="*/ 195262 w 438150"/>
                    <a:gd name="connsiteY4" fmla="*/ 14288 h 300038"/>
                    <a:gd name="connsiteX5" fmla="*/ 138112 w 438150"/>
                    <a:gd name="connsiteY5" fmla="*/ 38100 h 300038"/>
                    <a:gd name="connsiteX6" fmla="*/ 104775 w 438150"/>
                    <a:gd name="connsiteY6" fmla="*/ 80963 h 300038"/>
                    <a:gd name="connsiteX7" fmla="*/ 80962 w 438150"/>
                    <a:gd name="connsiteY7" fmla="*/ 171450 h 300038"/>
                    <a:gd name="connsiteX8" fmla="*/ 38100 w 438150"/>
                    <a:gd name="connsiteY8" fmla="*/ 257175 h 300038"/>
                    <a:gd name="connsiteX9" fmla="*/ 14287 w 438150"/>
                    <a:gd name="connsiteY9" fmla="*/ 280988 h 300038"/>
                    <a:gd name="connsiteX10" fmla="*/ 0 w 438150"/>
                    <a:gd name="connsiteY10" fmla="*/ 285750 h 300038"/>
                    <a:gd name="connsiteX11" fmla="*/ 61912 w 438150"/>
                    <a:gd name="connsiteY11" fmla="*/ 300038 h 300038"/>
                    <a:gd name="connsiteX12" fmla="*/ 152400 w 438150"/>
                    <a:gd name="connsiteY12" fmla="*/ 295275 h 300038"/>
                    <a:gd name="connsiteX13" fmla="*/ 180975 w 438150"/>
                    <a:gd name="connsiteY13" fmla="*/ 280988 h 300038"/>
                    <a:gd name="connsiteX14" fmla="*/ 214312 w 438150"/>
                    <a:gd name="connsiteY14" fmla="*/ 238125 h 300038"/>
                    <a:gd name="connsiteX15" fmla="*/ 233362 w 438150"/>
                    <a:gd name="connsiteY15" fmla="*/ 214313 h 300038"/>
                    <a:gd name="connsiteX16" fmla="*/ 247650 w 438150"/>
                    <a:gd name="connsiteY16" fmla="*/ 185738 h 300038"/>
                    <a:gd name="connsiteX17" fmla="*/ 257175 w 438150"/>
                    <a:gd name="connsiteY17" fmla="*/ 138113 h 300038"/>
                    <a:gd name="connsiteX18" fmla="*/ 276225 w 438150"/>
                    <a:gd name="connsiteY18" fmla="*/ 119063 h 300038"/>
                    <a:gd name="connsiteX19" fmla="*/ 314325 w 438150"/>
                    <a:gd name="connsiteY19" fmla="*/ 114300 h 300038"/>
                    <a:gd name="connsiteX20" fmla="*/ 352425 w 438150"/>
                    <a:gd name="connsiteY20" fmla="*/ 114300 h 300038"/>
                    <a:gd name="connsiteX0" fmla="*/ 295275 w 352425"/>
                    <a:gd name="connsiteY0" fmla="*/ 14288 h 290513"/>
                    <a:gd name="connsiteX1" fmla="*/ 266700 w 352425"/>
                    <a:gd name="connsiteY1" fmla="*/ 4763 h 290513"/>
                    <a:gd name="connsiteX2" fmla="*/ 242887 w 352425"/>
                    <a:gd name="connsiteY2" fmla="*/ 0 h 290513"/>
                    <a:gd name="connsiteX3" fmla="*/ 195262 w 352425"/>
                    <a:gd name="connsiteY3" fmla="*/ 4763 h 290513"/>
                    <a:gd name="connsiteX4" fmla="*/ 138112 w 352425"/>
                    <a:gd name="connsiteY4" fmla="*/ 28575 h 290513"/>
                    <a:gd name="connsiteX5" fmla="*/ 104775 w 352425"/>
                    <a:gd name="connsiteY5" fmla="*/ 71438 h 290513"/>
                    <a:gd name="connsiteX6" fmla="*/ 80962 w 352425"/>
                    <a:gd name="connsiteY6" fmla="*/ 161925 h 290513"/>
                    <a:gd name="connsiteX7" fmla="*/ 38100 w 352425"/>
                    <a:gd name="connsiteY7" fmla="*/ 247650 h 290513"/>
                    <a:gd name="connsiteX8" fmla="*/ 14287 w 352425"/>
                    <a:gd name="connsiteY8" fmla="*/ 271463 h 290513"/>
                    <a:gd name="connsiteX9" fmla="*/ 0 w 352425"/>
                    <a:gd name="connsiteY9" fmla="*/ 276225 h 290513"/>
                    <a:gd name="connsiteX10" fmla="*/ 61912 w 352425"/>
                    <a:gd name="connsiteY10" fmla="*/ 290513 h 290513"/>
                    <a:gd name="connsiteX11" fmla="*/ 152400 w 352425"/>
                    <a:gd name="connsiteY11" fmla="*/ 285750 h 290513"/>
                    <a:gd name="connsiteX12" fmla="*/ 180975 w 352425"/>
                    <a:gd name="connsiteY12" fmla="*/ 271463 h 290513"/>
                    <a:gd name="connsiteX13" fmla="*/ 214312 w 352425"/>
                    <a:gd name="connsiteY13" fmla="*/ 228600 h 290513"/>
                    <a:gd name="connsiteX14" fmla="*/ 233362 w 352425"/>
                    <a:gd name="connsiteY14" fmla="*/ 204788 h 290513"/>
                    <a:gd name="connsiteX15" fmla="*/ 247650 w 352425"/>
                    <a:gd name="connsiteY15" fmla="*/ 176213 h 290513"/>
                    <a:gd name="connsiteX16" fmla="*/ 257175 w 352425"/>
                    <a:gd name="connsiteY16" fmla="*/ 128588 h 290513"/>
                    <a:gd name="connsiteX17" fmla="*/ 276225 w 352425"/>
                    <a:gd name="connsiteY17" fmla="*/ 109538 h 290513"/>
                    <a:gd name="connsiteX18" fmla="*/ 314325 w 352425"/>
                    <a:gd name="connsiteY18" fmla="*/ 104775 h 290513"/>
                    <a:gd name="connsiteX19" fmla="*/ 352425 w 352425"/>
                    <a:gd name="connsiteY19" fmla="*/ 104775 h 290513"/>
                    <a:gd name="connsiteX0" fmla="*/ 295275 w 314325"/>
                    <a:gd name="connsiteY0" fmla="*/ 14288 h 290513"/>
                    <a:gd name="connsiteX1" fmla="*/ 266700 w 314325"/>
                    <a:gd name="connsiteY1" fmla="*/ 4763 h 290513"/>
                    <a:gd name="connsiteX2" fmla="*/ 242887 w 314325"/>
                    <a:gd name="connsiteY2" fmla="*/ 0 h 290513"/>
                    <a:gd name="connsiteX3" fmla="*/ 195262 w 314325"/>
                    <a:gd name="connsiteY3" fmla="*/ 4763 h 290513"/>
                    <a:gd name="connsiteX4" fmla="*/ 138112 w 314325"/>
                    <a:gd name="connsiteY4" fmla="*/ 28575 h 290513"/>
                    <a:gd name="connsiteX5" fmla="*/ 104775 w 314325"/>
                    <a:gd name="connsiteY5" fmla="*/ 71438 h 290513"/>
                    <a:gd name="connsiteX6" fmla="*/ 80962 w 314325"/>
                    <a:gd name="connsiteY6" fmla="*/ 161925 h 290513"/>
                    <a:gd name="connsiteX7" fmla="*/ 38100 w 314325"/>
                    <a:gd name="connsiteY7" fmla="*/ 247650 h 290513"/>
                    <a:gd name="connsiteX8" fmla="*/ 14287 w 314325"/>
                    <a:gd name="connsiteY8" fmla="*/ 271463 h 290513"/>
                    <a:gd name="connsiteX9" fmla="*/ 0 w 314325"/>
                    <a:gd name="connsiteY9" fmla="*/ 276225 h 290513"/>
                    <a:gd name="connsiteX10" fmla="*/ 61912 w 314325"/>
                    <a:gd name="connsiteY10" fmla="*/ 290513 h 290513"/>
                    <a:gd name="connsiteX11" fmla="*/ 152400 w 314325"/>
                    <a:gd name="connsiteY11" fmla="*/ 285750 h 290513"/>
                    <a:gd name="connsiteX12" fmla="*/ 180975 w 314325"/>
                    <a:gd name="connsiteY12" fmla="*/ 271463 h 290513"/>
                    <a:gd name="connsiteX13" fmla="*/ 214312 w 314325"/>
                    <a:gd name="connsiteY13" fmla="*/ 228600 h 290513"/>
                    <a:gd name="connsiteX14" fmla="*/ 233362 w 314325"/>
                    <a:gd name="connsiteY14" fmla="*/ 204788 h 290513"/>
                    <a:gd name="connsiteX15" fmla="*/ 247650 w 314325"/>
                    <a:gd name="connsiteY15" fmla="*/ 176213 h 290513"/>
                    <a:gd name="connsiteX16" fmla="*/ 257175 w 314325"/>
                    <a:gd name="connsiteY16" fmla="*/ 128588 h 290513"/>
                    <a:gd name="connsiteX17" fmla="*/ 276225 w 314325"/>
                    <a:gd name="connsiteY17" fmla="*/ 109538 h 290513"/>
                    <a:gd name="connsiteX18" fmla="*/ 314325 w 314325"/>
                    <a:gd name="connsiteY18" fmla="*/ 104775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17" fmla="*/ 276225 w 295275"/>
                    <a:gd name="connsiteY17" fmla="*/ 109538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0" fmla="*/ 295275 w 295275"/>
                    <a:gd name="connsiteY0" fmla="*/ 14883 h 291108"/>
                    <a:gd name="connsiteX1" fmla="*/ 242887 w 295275"/>
                    <a:gd name="connsiteY1" fmla="*/ 595 h 291108"/>
                    <a:gd name="connsiteX2" fmla="*/ 195262 w 295275"/>
                    <a:gd name="connsiteY2" fmla="*/ 5358 h 291108"/>
                    <a:gd name="connsiteX3" fmla="*/ 138112 w 295275"/>
                    <a:gd name="connsiteY3" fmla="*/ 29170 h 291108"/>
                    <a:gd name="connsiteX4" fmla="*/ 104775 w 295275"/>
                    <a:gd name="connsiteY4" fmla="*/ 72033 h 291108"/>
                    <a:gd name="connsiteX5" fmla="*/ 80962 w 295275"/>
                    <a:gd name="connsiteY5" fmla="*/ 162520 h 291108"/>
                    <a:gd name="connsiteX6" fmla="*/ 38100 w 295275"/>
                    <a:gd name="connsiteY6" fmla="*/ 248245 h 291108"/>
                    <a:gd name="connsiteX7" fmla="*/ 14287 w 295275"/>
                    <a:gd name="connsiteY7" fmla="*/ 272058 h 291108"/>
                    <a:gd name="connsiteX8" fmla="*/ 0 w 295275"/>
                    <a:gd name="connsiteY8" fmla="*/ 276820 h 291108"/>
                    <a:gd name="connsiteX9" fmla="*/ 61912 w 295275"/>
                    <a:gd name="connsiteY9" fmla="*/ 291108 h 291108"/>
                    <a:gd name="connsiteX10" fmla="*/ 152400 w 295275"/>
                    <a:gd name="connsiteY10" fmla="*/ 286345 h 291108"/>
                    <a:gd name="connsiteX11" fmla="*/ 180975 w 295275"/>
                    <a:gd name="connsiteY11" fmla="*/ 272058 h 291108"/>
                    <a:gd name="connsiteX12" fmla="*/ 214312 w 295275"/>
                    <a:gd name="connsiteY12" fmla="*/ 229195 h 291108"/>
                    <a:gd name="connsiteX13" fmla="*/ 233362 w 295275"/>
                    <a:gd name="connsiteY13" fmla="*/ 205383 h 291108"/>
                    <a:gd name="connsiteX14" fmla="*/ 247650 w 295275"/>
                    <a:gd name="connsiteY14" fmla="*/ 176808 h 291108"/>
                    <a:gd name="connsiteX15" fmla="*/ 257175 w 295275"/>
                    <a:gd name="connsiteY15" fmla="*/ 129183 h 291108"/>
                    <a:gd name="connsiteX0" fmla="*/ 295275 w 295275"/>
                    <a:gd name="connsiteY0" fmla="*/ 9892 h 286117"/>
                    <a:gd name="connsiteX1" fmla="*/ 195262 w 295275"/>
                    <a:gd name="connsiteY1" fmla="*/ 367 h 286117"/>
                    <a:gd name="connsiteX2" fmla="*/ 138112 w 295275"/>
                    <a:gd name="connsiteY2" fmla="*/ 24179 h 286117"/>
                    <a:gd name="connsiteX3" fmla="*/ 104775 w 295275"/>
                    <a:gd name="connsiteY3" fmla="*/ 67042 h 286117"/>
                    <a:gd name="connsiteX4" fmla="*/ 80962 w 295275"/>
                    <a:gd name="connsiteY4" fmla="*/ 157529 h 286117"/>
                    <a:gd name="connsiteX5" fmla="*/ 38100 w 295275"/>
                    <a:gd name="connsiteY5" fmla="*/ 243254 h 286117"/>
                    <a:gd name="connsiteX6" fmla="*/ 14287 w 295275"/>
                    <a:gd name="connsiteY6" fmla="*/ 267067 h 286117"/>
                    <a:gd name="connsiteX7" fmla="*/ 0 w 295275"/>
                    <a:gd name="connsiteY7" fmla="*/ 271829 h 286117"/>
                    <a:gd name="connsiteX8" fmla="*/ 61912 w 295275"/>
                    <a:gd name="connsiteY8" fmla="*/ 286117 h 286117"/>
                    <a:gd name="connsiteX9" fmla="*/ 152400 w 295275"/>
                    <a:gd name="connsiteY9" fmla="*/ 281354 h 286117"/>
                    <a:gd name="connsiteX10" fmla="*/ 180975 w 295275"/>
                    <a:gd name="connsiteY10" fmla="*/ 267067 h 286117"/>
                    <a:gd name="connsiteX11" fmla="*/ 214312 w 295275"/>
                    <a:gd name="connsiteY11" fmla="*/ 224204 h 286117"/>
                    <a:gd name="connsiteX12" fmla="*/ 233362 w 295275"/>
                    <a:gd name="connsiteY12" fmla="*/ 200392 h 286117"/>
                    <a:gd name="connsiteX13" fmla="*/ 247650 w 295275"/>
                    <a:gd name="connsiteY13" fmla="*/ 171817 h 286117"/>
                    <a:gd name="connsiteX14" fmla="*/ 257175 w 295275"/>
                    <a:gd name="connsiteY14" fmla="*/ 124192 h 286117"/>
                    <a:gd name="connsiteX0" fmla="*/ 316704 w 316704"/>
                    <a:gd name="connsiteY0" fmla="*/ 18358 h 285786"/>
                    <a:gd name="connsiteX1" fmla="*/ 195262 w 316704"/>
                    <a:gd name="connsiteY1" fmla="*/ 36 h 285786"/>
                    <a:gd name="connsiteX2" fmla="*/ 138112 w 316704"/>
                    <a:gd name="connsiteY2" fmla="*/ 23848 h 285786"/>
                    <a:gd name="connsiteX3" fmla="*/ 104775 w 316704"/>
                    <a:gd name="connsiteY3" fmla="*/ 66711 h 285786"/>
                    <a:gd name="connsiteX4" fmla="*/ 80962 w 316704"/>
                    <a:gd name="connsiteY4" fmla="*/ 157198 h 285786"/>
                    <a:gd name="connsiteX5" fmla="*/ 38100 w 316704"/>
                    <a:gd name="connsiteY5" fmla="*/ 242923 h 285786"/>
                    <a:gd name="connsiteX6" fmla="*/ 14287 w 316704"/>
                    <a:gd name="connsiteY6" fmla="*/ 266736 h 285786"/>
                    <a:gd name="connsiteX7" fmla="*/ 0 w 316704"/>
                    <a:gd name="connsiteY7" fmla="*/ 271498 h 285786"/>
                    <a:gd name="connsiteX8" fmla="*/ 61912 w 316704"/>
                    <a:gd name="connsiteY8" fmla="*/ 285786 h 285786"/>
                    <a:gd name="connsiteX9" fmla="*/ 152400 w 316704"/>
                    <a:gd name="connsiteY9" fmla="*/ 281023 h 285786"/>
                    <a:gd name="connsiteX10" fmla="*/ 180975 w 316704"/>
                    <a:gd name="connsiteY10" fmla="*/ 266736 h 285786"/>
                    <a:gd name="connsiteX11" fmla="*/ 214312 w 316704"/>
                    <a:gd name="connsiteY11" fmla="*/ 223873 h 285786"/>
                    <a:gd name="connsiteX12" fmla="*/ 233362 w 316704"/>
                    <a:gd name="connsiteY12" fmla="*/ 200061 h 285786"/>
                    <a:gd name="connsiteX13" fmla="*/ 247650 w 316704"/>
                    <a:gd name="connsiteY13" fmla="*/ 171486 h 285786"/>
                    <a:gd name="connsiteX14" fmla="*/ 257175 w 316704"/>
                    <a:gd name="connsiteY14" fmla="*/ 123861 h 285786"/>
                    <a:gd name="connsiteX0" fmla="*/ 318851 w 318851"/>
                    <a:gd name="connsiteY0" fmla="*/ 8006 h 286299"/>
                    <a:gd name="connsiteX1" fmla="*/ 195262 w 318851"/>
                    <a:gd name="connsiteY1" fmla="*/ 549 h 286299"/>
                    <a:gd name="connsiteX2" fmla="*/ 138112 w 318851"/>
                    <a:gd name="connsiteY2" fmla="*/ 24361 h 286299"/>
                    <a:gd name="connsiteX3" fmla="*/ 104775 w 318851"/>
                    <a:gd name="connsiteY3" fmla="*/ 67224 h 286299"/>
                    <a:gd name="connsiteX4" fmla="*/ 80962 w 318851"/>
                    <a:gd name="connsiteY4" fmla="*/ 157711 h 286299"/>
                    <a:gd name="connsiteX5" fmla="*/ 38100 w 318851"/>
                    <a:gd name="connsiteY5" fmla="*/ 243436 h 286299"/>
                    <a:gd name="connsiteX6" fmla="*/ 14287 w 318851"/>
                    <a:gd name="connsiteY6" fmla="*/ 267249 h 286299"/>
                    <a:gd name="connsiteX7" fmla="*/ 0 w 318851"/>
                    <a:gd name="connsiteY7" fmla="*/ 272011 h 286299"/>
                    <a:gd name="connsiteX8" fmla="*/ 61912 w 318851"/>
                    <a:gd name="connsiteY8" fmla="*/ 286299 h 286299"/>
                    <a:gd name="connsiteX9" fmla="*/ 152400 w 318851"/>
                    <a:gd name="connsiteY9" fmla="*/ 281536 h 286299"/>
                    <a:gd name="connsiteX10" fmla="*/ 180975 w 318851"/>
                    <a:gd name="connsiteY10" fmla="*/ 267249 h 286299"/>
                    <a:gd name="connsiteX11" fmla="*/ 214312 w 318851"/>
                    <a:gd name="connsiteY11" fmla="*/ 224386 h 286299"/>
                    <a:gd name="connsiteX12" fmla="*/ 233362 w 318851"/>
                    <a:gd name="connsiteY12" fmla="*/ 200574 h 286299"/>
                    <a:gd name="connsiteX13" fmla="*/ 247650 w 318851"/>
                    <a:gd name="connsiteY13" fmla="*/ 171999 h 286299"/>
                    <a:gd name="connsiteX14" fmla="*/ 257175 w 318851"/>
                    <a:gd name="connsiteY14" fmla="*/ 124374 h 286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8851" h="286299">
                      <a:moveTo>
                        <a:pt x="318851" y="8006"/>
                      </a:moveTo>
                      <a:cubicBezTo>
                        <a:pt x="298015" y="6022"/>
                        <a:pt x="225385" y="-2177"/>
                        <a:pt x="195262" y="549"/>
                      </a:cubicBezTo>
                      <a:cubicBezTo>
                        <a:pt x="165139" y="3275"/>
                        <a:pt x="153193" y="13248"/>
                        <a:pt x="138112" y="24361"/>
                      </a:cubicBezTo>
                      <a:cubicBezTo>
                        <a:pt x="115731" y="46744"/>
                        <a:pt x="114300" y="44999"/>
                        <a:pt x="104775" y="67224"/>
                      </a:cubicBezTo>
                      <a:cubicBezTo>
                        <a:pt x="95250" y="89449"/>
                        <a:pt x="92074" y="128342"/>
                        <a:pt x="80962" y="157711"/>
                      </a:cubicBezTo>
                      <a:cubicBezTo>
                        <a:pt x="69850" y="187080"/>
                        <a:pt x="49213" y="225180"/>
                        <a:pt x="38100" y="243436"/>
                      </a:cubicBezTo>
                      <a:cubicBezTo>
                        <a:pt x="26988" y="261692"/>
                        <a:pt x="30163" y="259311"/>
                        <a:pt x="14287" y="267249"/>
                      </a:cubicBezTo>
                      <a:cubicBezTo>
                        <a:pt x="9797" y="269494"/>
                        <a:pt x="4762" y="270424"/>
                        <a:pt x="0" y="272011"/>
                      </a:cubicBezTo>
                      <a:cubicBezTo>
                        <a:pt x="39224" y="285086"/>
                        <a:pt x="18636" y="280116"/>
                        <a:pt x="61912" y="286299"/>
                      </a:cubicBezTo>
                      <a:cubicBezTo>
                        <a:pt x="92075" y="284711"/>
                        <a:pt x="132556" y="284711"/>
                        <a:pt x="152400" y="281536"/>
                      </a:cubicBezTo>
                      <a:cubicBezTo>
                        <a:pt x="172244" y="278361"/>
                        <a:pt x="170656" y="276774"/>
                        <a:pt x="180975" y="267249"/>
                      </a:cubicBezTo>
                      <a:cubicBezTo>
                        <a:pt x="191294" y="257724"/>
                        <a:pt x="205581" y="235499"/>
                        <a:pt x="214312" y="224386"/>
                      </a:cubicBezTo>
                      <a:cubicBezTo>
                        <a:pt x="223043" y="213273"/>
                        <a:pt x="227806" y="209305"/>
                        <a:pt x="233362" y="200574"/>
                      </a:cubicBezTo>
                      <a:cubicBezTo>
                        <a:pt x="238918" y="191843"/>
                        <a:pt x="235676" y="207916"/>
                        <a:pt x="247650" y="171999"/>
                      </a:cubicBezTo>
                      <a:cubicBezTo>
                        <a:pt x="251394" y="149533"/>
                        <a:pt x="252413" y="135486"/>
                        <a:pt x="257175" y="12437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rot="20767668" flipH="1">
                  <a:off x="4110748" y="2470689"/>
                  <a:ext cx="202884" cy="240063"/>
                </a:xfrm>
                <a:custGeom>
                  <a:avLst/>
                  <a:gdLst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28600 w 438150"/>
                    <a:gd name="connsiteY22" fmla="*/ 228600 h 300038"/>
                    <a:gd name="connsiteX23" fmla="*/ 233362 w 438150"/>
                    <a:gd name="connsiteY23" fmla="*/ 214313 h 300038"/>
                    <a:gd name="connsiteX24" fmla="*/ 247650 w 438150"/>
                    <a:gd name="connsiteY24" fmla="*/ 185738 h 300038"/>
                    <a:gd name="connsiteX25" fmla="*/ 257175 w 438150"/>
                    <a:gd name="connsiteY25" fmla="*/ 138113 h 300038"/>
                    <a:gd name="connsiteX26" fmla="*/ 261937 w 438150"/>
                    <a:gd name="connsiteY26" fmla="*/ 123825 h 300038"/>
                    <a:gd name="connsiteX27" fmla="*/ 276225 w 438150"/>
                    <a:gd name="connsiteY27" fmla="*/ 119063 h 300038"/>
                    <a:gd name="connsiteX28" fmla="*/ 314325 w 438150"/>
                    <a:gd name="connsiteY28" fmla="*/ 114300 h 300038"/>
                    <a:gd name="connsiteX29" fmla="*/ 352425 w 438150"/>
                    <a:gd name="connsiteY29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33362 w 438150"/>
                    <a:gd name="connsiteY22" fmla="*/ 214313 h 300038"/>
                    <a:gd name="connsiteX23" fmla="*/ 247650 w 438150"/>
                    <a:gd name="connsiteY23" fmla="*/ 185738 h 300038"/>
                    <a:gd name="connsiteX24" fmla="*/ 257175 w 438150"/>
                    <a:gd name="connsiteY24" fmla="*/ 138113 h 300038"/>
                    <a:gd name="connsiteX25" fmla="*/ 261937 w 438150"/>
                    <a:gd name="connsiteY25" fmla="*/ 123825 h 300038"/>
                    <a:gd name="connsiteX26" fmla="*/ 276225 w 438150"/>
                    <a:gd name="connsiteY26" fmla="*/ 119063 h 300038"/>
                    <a:gd name="connsiteX27" fmla="*/ 314325 w 438150"/>
                    <a:gd name="connsiteY27" fmla="*/ 114300 h 300038"/>
                    <a:gd name="connsiteX28" fmla="*/ 352425 w 438150"/>
                    <a:gd name="connsiteY28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61937 w 438150"/>
                    <a:gd name="connsiteY24" fmla="*/ 123825 h 300038"/>
                    <a:gd name="connsiteX25" fmla="*/ 276225 w 438150"/>
                    <a:gd name="connsiteY25" fmla="*/ 119063 h 300038"/>
                    <a:gd name="connsiteX26" fmla="*/ 314325 w 438150"/>
                    <a:gd name="connsiteY26" fmla="*/ 114300 h 300038"/>
                    <a:gd name="connsiteX27" fmla="*/ 352425 w 438150"/>
                    <a:gd name="connsiteY27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76225 w 438150"/>
                    <a:gd name="connsiteY24" fmla="*/ 119063 h 300038"/>
                    <a:gd name="connsiteX25" fmla="*/ 314325 w 438150"/>
                    <a:gd name="connsiteY25" fmla="*/ 114300 h 300038"/>
                    <a:gd name="connsiteX26" fmla="*/ 352425 w 438150"/>
                    <a:gd name="connsiteY26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95250 w 438150"/>
                    <a:gd name="connsiteY9" fmla="*/ 109538 h 300038"/>
                    <a:gd name="connsiteX10" fmla="*/ 80962 w 438150"/>
                    <a:gd name="connsiteY10" fmla="*/ 171450 h 300038"/>
                    <a:gd name="connsiteX11" fmla="*/ 71437 w 438150"/>
                    <a:gd name="connsiteY11" fmla="*/ 200025 h 300038"/>
                    <a:gd name="connsiteX12" fmla="*/ 61912 w 438150"/>
                    <a:gd name="connsiteY12" fmla="*/ 214313 h 300038"/>
                    <a:gd name="connsiteX13" fmla="*/ 38100 w 438150"/>
                    <a:gd name="connsiteY13" fmla="*/ 257175 h 300038"/>
                    <a:gd name="connsiteX14" fmla="*/ 14287 w 438150"/>
                    <a:gd name="connsiteY14" fmla="*/ 280988 h 300038"/>
                    <a:gd name="connsiteX15" fmla="*/ 0 w 438150"/>
                    <a:gd name="connsiteY15" fmla="*/ 285750 h 300038"/>
                    <a:gd name="connsiteX16" fmla="*/ 61912 w 438150"/>
                    <a:gd name="connsiteY16" fmla="*/ 300038 h 300038"/>
                    <a:gd name="connsiteX17" fmla="*/ 152400 w 438150"/>
                    <a:gd name="connsiteY17" fmla="*/ 295275 h 300038"/>
                    <a:gd name="connsiteX18" fmla="*/ 180975 w 438150"/>
                    <a:gd name="connsiteY18" fmla="*/ 280988 h 300038"/>
                    <a:gd name="connsiteX19" fmla="*/ 214312 w 438150"/>
                    <a:gd name="connsiteY19" fmla="*/ 238125 h 300038"/>
                    <a:gd name="connsiteX20" fmla="*/ 233362 w 438150"/>
                    <a:gd name="connsiteY20" fmla="*/ 214313 h 300038"/>
                    <a:gd name="connsiteX21" fmla="*/ 247650 w 438150"/>
                    <a:gd name="connsiteY21" fmla="*/ 185738 h 300038"/>
                    <a:gd name="connsiteX22" fmla="*/ 257175 w 438150"/>
                    <a:gd name="connsiteY22" fmla="*/ 138113 h 300038"/>
                    <a:gd name="connsiteX23" fmla="*/ 276225 w 438150"/>
                    <a:gd name="connsiteY23" fmla="*/ 119063 h 300038"/>
                    <a:gd name="connsiteX24" fmla="*/ 314325 w 438150"/>
                    <a:gd name="connsiteY24" fmla="*/ 114300 h 300038"/>
                    <a:gd name="connsiteX25" fmla="*/ 352425 w 438150"/>
                    <a:gd name="connsiteY25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71437 w 438150"/>
                    <a:gd name="connsiteY10" fmla="*/ 200025 h 300038"/>
                    <a:gd name="connsiteX11" fmla="*/ 61912 w 438150"/>
                    <a:gd name="connsiteY11" fmla="*/ 214313 h 300038"/>
                    <a:gd name="connsiteX12" fmla="*/ 38100 w 438150"/>
                    <a:gd name="connsiteY12" fmla="*/ 257175 h 300038"/>
                    <a:gd name="connsiteX13" fmla="*/ 14287 w 438150"/>
                    <a:gd name="connsiteY13" fmla="*/ 280988 h 300038"/>
                    <a:gd name="connsiteX14" fmla="*/ 0 w 438150"/>
                    <a:gd name="connsiteY14" fmla="*/ 285750 h 300038"/>
                    <a:gd name="connsiteX15" fmla="*/ 61912 w 438150"/>
                    <a:gd name="connsiteY15" fmla="*/ 300038 h 300038"/>
                    <a:gd name="connsiteX16" fmla="*/ 152400 w 438150"/>
                    <a:gd name="connsiteY16" fmla="*/ 295275 h 300038"/>
                    <a:gd name="connsiteX17" fmla="*/ 180975 w 438150"/>
                    <a:gd name="connsiteY17" fmla="*/ 280988 h 300038"/>
                    <a:gd name="connsiteX18" fmla="*/ 214312 w 438150"/>
                    <a:gd name="connsiteY18" fmla="*/ 238125 h 300038"/>
                    <a:gd name="connsiteX19" fmla="*/ 233362 w 438150"/>
                    <a:gd name="connsiteY19" fmla="*/ 214313 h 300038"/>
                    <a:gd name="connsiteX20" fmla="*/ 247650 w 438150"/>
                    <a:gd name="connsiteY20" fmla="*/ 185738 h 300038"/>
                    <a:gd name="connsiteX21" fmla="*/ 257175 w 438150"/>
                    <a:gd name="connsiteY21" fmla="*/ 138113 h 300038"/>
                    <a:gd name="connsiteX22" fmla="*/ 276225 w 438150"/>
                    <a:gd name="connsiteY22" fmla="*/ 119063 h 300038"/>
                    <a:gd name="connsiteX23" fmla="*/ 314325 w 438150"/>
                    <a:gd name="connsiteY23" fmla="*/ 114300 h 300038"/>
                    <a:gd name="connsiteX24" fmla="*/ 352425 w 438150"/>
                    <a:gd name="connsiteY24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61912 w 438150"/>
                    <a:gd name="connsiteY10" fmla="*/ 214313 h 300038"/>
                    <a:gd name="connsiteX11" fmla="*/ 38100 w 438150"/>
                    <a:gd name="connsiteY11" fmla="*/ 257175 h 300038"/>
                    <a:gd name="connsiteX12" fmla="*/ 14287 w 438150"/>
                    <a:gd name="connsiteY12" fmla="*/ 280988 h 300038"/>
                    <a:gd name="connsiteX13" fmla="*/ 0 w 438150"/>
                    <a:gd name="connsiteY13" fmla="*/ 285750 h 300038"/>
                    <a:gd name="connsiteX14" fmla="*/ 61912 w 438150"/>
                    <a:gd name="connsiteY14" fmla="*/ 300038 h 300038"/>
                    <a:gd name="connsiteX15" fmla="*/ 152400 w 438150"/>
                    <a:gd name="connsiteY15" fmla="*/ 295275 h 300038"/>
                    <a:gd name="connsiteX16" fmla="*/ 180975 w 438150"/>
                    <a:gd name="connsiteY16" fmla="*/ 280988 h 300038"/>
                    <a:gd name="connsiteX17" fmla="*/ 214312 w 438150"/>
                    <a:gd name="connsiteY17" fmla="*/ 238125 h 300038"/>
                    <a:gd name="connsiteX18" fmla="*/ 233362 w 438150"/>
                    <a:gd name="connsiteY18" fmla="*/ 214313 h 300038"/>
                    <a:gd name="connsiteX19" fmla="*/ 247650 w 438150"/>
                    <a:gd name="connsiteY19" fmla="*/ 185738 h 300038"/>
                    <a:gd name="connsiteX20" fmla="*/ 257175 w 438150"/>
                    <a:gd name="connsiteY20" fmla="*/ 138113 h 300038"/>
                    <a:gd name="connsiteX21" fmla="*/ 276225 w 438150"/>
                    <a:gd name="connsiteY21" fmla="*/ 119063 h 300038"/>
                    <a:gd name="connsiteX22" fmla="*/ 314325 w 438150"/>
                    <a:gd name="connsiteY22" fmla="*/ 114300 h 300038"/>
                    <a:gd name="connsiteX23" fmla="*/ 352425 w 438150"/>
                    <a:gd name="connsiteY23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38100 w 438150"/>
                    <a:gd name="connsiteY10" fmla="*/ 257175 h 300038"/>
                    <a:gd name="connsiteX11" fmla="*/ 14287 w 438150"/>
                    <a:gd name="connsiteY11" fmla="*/ 280988 h 300038"/>
                    <a:gd name="connsiteX12" fmla="*/ 0 w 438150"/>
                    <a:gd name="connsiteY12" fmla="*/ 285750 h 300038"/>
                    <a:gd name="connsiteX13" fmla="*/ 61912 w 438150"/>
                    <a:gd name="connsiteY13" fmla="*/ 300038 h 300038"/>
                    <a:gd name="connsiteX14" fmla="*/ 152400 w 438150"/>
                    <a:gd name="connsiteY14" fmla="*/ 295275 h 300038"/>
                    <a:gd name="connsiteX15" fmla="*/ 180975 w 438150"/>
                    <a:gd name="connsiteY15" fmla="*/ 280988 h 300038"/>
                    <a:gd name="connsiteX16" fmla="*/ 214312 w 438150"/>
                    <a:gd name="connsiteY16" fmla="*/ 238125 h 300038"/>
                    <a:gd name="connsiteX17" fmla="*/ 233362 w 438150"/>
                    <a:gd name="connsiteY17" fmla="*/ 214313 h 300038"/>
                    <a:gd name="connsiteX18" fmla="*/ 247650 w 438150"/>
                    <a:gd name="connsiteY18" fmla="*/ 185738 h 300038"/>
                    <a:gd name="connsiteX19" fmla="*/ 257175 w 438150"/>
                    <a:gd name="connsiteY19" fmla="*/ 138113 h 300038"/>
                    <a:gd name="connsiteX20" fmla="*/ 276225 w 438150"/>
                    <a:gd name="connsiteY20" fmla="*/ 119063 h 300038"/>
                    <a:gd name="connsiteX21" fmla="*/ 314325 w 438150"/>
                    <a:gd name="connsiteY21" fmla="*/ 114300 h 300038"/>
                    <a:gd name="connsiteX22" fmla="*/ 352425 w 438150"/>
                    <a:gd name="connsiteY22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295275 w 438150"/>
                    <a:gd name="connsiteY2" fmla="*/ 23813 h 300038"/>
                    <a:gd name="connsiteX3" fmla="*/ 266700 w 438150"/>
                    <a:gd name="connsiteY3" fmla="*/ 14288 h 300038"/>
                    <a:gd name="connsiteX4" fmla="*/ 242887 w 438150"/>
                    <a:gd name="connsiteY4" fmla="*/ 9525 h 300038"/>
                    <a:gd name="connsiteX5" fmla="*/ 195262 w 438150"/>
                    <a:gd name="connsiteY5" fmla="*/ 14288 h 300038"/>
                    <a:gd name="connsiteX6" fmla="*/ 138112 w 438150"/>
                    <a:gd name="connsiteY6" fmla="*/ 38100 h 300038"/>
                    <a:gd name="connsiteX7" fmla="*/ 104775 w 438150"/>
                    <a:gd name="connsiteY7" fmla="*/ 80963 h 300038"/>
                    <a:gd name="connsiteX8" fmla="*/ 80962 w 438150"/>
                    <a:gd name="connsiteY8" fmla="*/ 171450 h 300038"/>
                    <a:gd name="connsiteX9" fmla="*/ 38100 w 438150"/>
                    <a:gd name="connsiteY9" fmla="*/ 257175 h 300038"/>
                    <a:gd name="connsiteX10" fmla="*/ 14287 w 438150"/>
                    <a:gd name="connsiteY10" fmla="*/ 280988 h 300038"/>
                    <a:gd name="connsiteX11" fmla="*/ 0 w 438150"/>
                    <a:gd name="connsiteY11" fmla="*/ 285750 h 300038"/>
                    <a:gd name="connsiteX12" fmla="*/ 61912 w 438150"/>
                    <a:gd name="connsiteY12" fmla="*/ 300038 h 300038"/>
                    <a:gd name="connsiteX13" fmla="*/ 152400 w 438150"/>
                    <a:gd name="connsiteY13" fmla="*/ 295275 h 300038"/>
                    <a:gd name="connsiteX14" fmla="*/ 180975 w 438150"/>
                    <a:gd name="connsiteY14" fmla="*/ 280988 h 300038"/>
                    <a:gd name="connsiteX15" fmla="*/ 214312 w 438150"/>
                    <a:gd name="connsiteY15" fmla="*/ 238125 h 300038"/>
                    <a:gd name="connsiteX16" fmla="*/ 233362 w 438150"/>
                    <a:gd name="connsiteY16" fmla="*/ 214313 h 300038"/>
                    <a:gd name="connsiteX17" fmla="*/ 247650 w 438150"/>
                    <a:gd name="connsiteY17" fmla="*/ 185738 h 300038"/>
                    <a:gd name="connsiteX18" fmla="*/ 257175 w 438150"/>
                    <a:gd name="connsiteY18" fmla="*/ 138113 h 300038"/>
                    <a:gd name="connsiteX19" fmla="*/ 276225 w 438150"/>
                    <a:gd name="connsiteY19" fmla="*/ 119063 h 300038"/>
                    <a:gd name="connsiteX20" fmla="*/ 314325 w 438150"/>
                    <a:gd name="connsiteY20" fmla="*/ 114300 h 300038"/>
                    <a:gd name="connsiteX21" fmla="*/ 352425 w 438150"/>
                    <a:gd name="connsiteY21" fmla="*/ 114300 h 300038"/>
                    <a:gd name="connsiteX0" fmla="*/ 438150 w 438150"/>
                    <a:gd name="connsiteY0" fmla="*/ 0 h 300038"/>
                    <a:gd name="connsiteX1" fmla="*/ 295275 w 438150"/>
                    <a:gd name="connsiteY1" fmla="*/ 23813 h 300038"/>
                    <a:gd name="connsiteX2" fmla="*/ 266700 w 438150"/>
                    <a:gd name="connsiteY2" fmla="*/ 14288 h 300038"/>
                    <a:gd name="connsiteX3" fmla="*/ 242887 w 438150"/>
                    <a:gd name="connsiteY3" fmla="*/ 9525 h 300038"/>
                    <a:gd name="connsiteX4" fmla="*/ 195262 w 438150"/>
                    <a:gd name="connsiteY4" fmla="*/ 14288 h 300038"/>
                    <a:gd name="connsiteX5" fmla="*/ 138112 w 438150"/>
                    <a:gd name="connsiteY5" fmla="*/ 38100 h 300038"/>
                    <a:gd name="connsiteX6" fmla="*/ 104775 w 438150"/>
                    <a:gd name="connsiteY6" fmla="*/ 80963 h 300038"/>
                    <a:gd name="connsiteX7" fmla="*/ 80962 w 438150"/>
                    <a:gd name="connsiteY7" fmla="*/ 171450 h 300038"/>
                    <a:gd name="connsiteX8" fmla="*/ 38100 w 438150"/>
                    <a:gd name="connsiteY8" fmla="*/ 257175 h 300038"/>
                    <a:gd name="connsiteX9" fmla="*/ 14287 w 438150"/>
                    <a:gd name="connsiteY9" fmla="*/ 280988 h 300038"/>
                    <a:gd name="connsiteX10" fmla="*/ 0 w 438150"/>
                    <a:gd name="connsiteY10" fmla="*/ 285750 h 300038"/>
                    <a:gd name="connsiteX11" fmla="*/ 61912 w 438150"/>
                    <a:gd name="connsiteY11" fmla="*/ 300038 h 300038"/>
                    <a:gd name="connsiteX12" fmla="*/ 152400 w 438150"/>
                    <a:gd name="connsiteY12" fmla="*/ 295275 h 300038"/>
                    <a:gd name="connsiteX13" fmla="*/ 180975 w 438150"/>
                    <a:gd name="connsiteY13" fmla="*/ 280988 h 300038"/>
                    <a:gd name="connsiteX14" fmla="*/ 214312 w 438150"/>
                    <a:gd name="connsiteY14" fmla="*/ 238125 h 300038"/>
                    <a:gd name="connsiteX15" fmla="*/ 233362 w 438150"/>
                    <a:gd name="connsiteY15" fmla="*/ 214313 h 300038"/>
                    <a:gd name="connsiteX16" fmla="*/ 247650 w 438150"/>
                    <a:gd name="connsiteY16" fmla="*/ 185738 h 300038"/>
                    <a:gd name="connsiteX17" fmla="*/ 257175 w 438150"/>
                    <a:gd name="connsiteY17" fmla="*/ 138113 h 300038"/>
                    <a:gd name="connsiteX18" fmla="*/ 276225 w 438150"/>
                    <a:gd name="connsiteY18" fmla="*/ 119063 h 300038"/>
                    <a:gd name="connsiteX19" fmla="*/ 314325 w 438150"/>
                    <a:gd name="connsiteY19" fmla="*/ 114300 h 300038"/>
                    <a:gd name="connsiteX20" fmla="*/ 352425 w 438150"/>
                    <a:gd name="connsiteY20" fmla="*/ 114300 h 300038"/>
                    <a:gd name="connsiteX0" fmla="*/ 295275 w 352425"/>
                    <a:gd name="connsiteY0" fmla="*/ 14288 h 290513"/>
                    <a:gd name="connsiteX1" fmla="*/ 266700 w 352425"/>
                    <a:gd name="connsiteY1" fmla="*/ 4763 h 290513"/>
                    <a:gd name="connsiteX2" fmla="*/ 242887 w 352425"/>
                    <a:gd name="connsiteY2" fmla="*/ 0 h 290513"/>
                    <a:gd name="connsiteX3" fmla="*/ 195262 w 352425"/>
                    <a:gd name="connsiteY3" fmla="*/ 4763 h 290513"/>
                    <a:gd name="connsiteX4" fmla="*/ 138112 w 352425"/>
                    <a:gd name="connsiteY4" fmla="*/ 28575 h 290513"/>
                    <a:gd name="connsiteX5" fmla="*/ 104775 w 352425"/>
                    <a:gd name="connsiteY5" fmla="*/ 71438 h 290513"/>
                    <a:gd name="connsiteX6" fmla="*/ 80962 w 352425"/>
                    <a:gd name="connsiteY6" fmla="*/ 161925 h 290513"/>
                    <a:gd name="connsiteX7" fmla="*/ 38100 w 352425"/>
                    <a:gd name="connsiteY7" fmla="*/ 247650 h 290513"/>
                    <a:gd name="connsiteX8" fmla="*/ 14287 w 352425"/>
                    <a:gd name="connsiteY8" fmla="*/ 271463 h 290513"/>
                    <a:gd name="connsiteX9" fmla="*/ 0 w 352425"/>
                    <a:gd name="connsiteY9" fmla="*/ 276225 h 290513"/>
                    <a:gd name="connsiteX10" fmla="*/ 61912 w 352425"/>
                    <a:gd name="connsiteY10" fmla="*/ 290513 h 290513"/>
                    <a:gd name="connsiteX11" fmla="*/ 152400 w 352425"/>
                    <a:gd name="connsiteY11" fmla="*/ 285750 h 290513"/>
                    <a:gd name="connsiteX12" fmla="*/ 180975 w 352425"/>
                    <a:gd name="connsiteY12" fmla="*/ 271463 h 290513"/>
                    <a:gd name="connsiteX13" fmla="*/ 214312 w 352425"/>
                    <a:gd name="connsiteY13" fmla="*/ 228600 h 290513"/>
                    <a:gd name="connsiteX14" fmla="*/ 233362 w 352425"/>
                    <a:gd name="connsiteY14" fmla="*/ 204788 h 290513"/>
                    <a:gd name="connsiteX15" fmla="*/ 247650 w 352425"/>
                    <a:gd name="connsiteY15" fmla="*/ 176213 h 290513"/>
                    <a:gd name="connsiteX16" fmla="*/ 257175 w 352425"/>
                    <a:gd name="connsiteY16" fmla="*/ 128588 h 290513"/>
                    <a:gd name="connsiteX17" fmla="*/ 276225 w 352425"/>
                    <a:gd name="connsiteY17" fmla="*/ 109538 h 290513"/>
                    <a:gd name="connsiteX18" fmla="*/ 314325 w 352425"/>
                    <a:gd name="connsiteY18" fmla="*/ 104775 h 290513"/>
                    <a:gd name="connsiteX19" fmla="*/ 352425 w 352425"/>
                    <a:gd name="connsiteY19" fmla="*/ 104775 h 290513"/>
                    <a:gd name="connsiteX0" fmla="*/ 295275 w 314325"/>
                    <a:gd name="connsiteY0" fmla="*/ 14288 h 290513"/>
                    <a:gd name="connsiteX1" fmla="*/ 266700 w 314325"/>
                    <a:gd name="connsiteY1" fmla="*/ 4763 h 290513"/>
                    <a:gd name="connsiteX2" fmla="*/ 242887 w 314325"/>
                    <a:gd name="connsiteY2" fmla="*/ 0 h 290513"/>
                    <a:gd name="connsiteX3" fmla="*/ 195262 w 314325"/>
                    <a:gd name="connsiteY3" fmla="*/ 4763 h 290513"/>
                    <a:gd name="connsiteX4" fmla="*/ 138112 w 314325"/>
                    <a:gd name="connsiteY4" fmla="*/ 28575 h 290513"/>
                    <a:gd name="connsiteX5" fmla="*/ 104775 w 314325"/>
                    <a:gd name="connsiteY5" fmla="*/ 71438 h 290513"/>
                    <a:gd name="connsiteX6" fmla="*/ 80962 w 314325"/>
                    <a:gd name="connsiteY6" fmla="*/ 161925 h 290513"/>
                    <a:gd name="connsiteX7" fmla="*/ 38100 w 314325"/>
                    <a:gd name="connsiteY7" fmla="*/ 247650 h 290513"/>
                    <a:gd name="connsiteX8" fmla="*/ 14287 w 314325"/>
                    <a:gd name="connsiteY8" fmla="*/ 271463 h 290513"/>
                    <a:gd name="connsiteX9" fmla="*/ 0 w 314325"/>
                    <a:gd name="connsiteY9" fmla="*/ 276225 h 290513"/>
                    <a:gd name="connsiteX10" fmla="*/ 61912 w 314325"/>
                    <a:gd name="connsiteY10" fmla="*/ 290513 h 290513"/>
                    <a:gd name="connsiteX11" fmla="*/ 152400 w 314325"/>
                    <a:gd name="connsiteY11" fmla="*/ 285750 h 290513"/>
                    <a:gd name="connsiteX12" fmla="*/ 180975 w 314325"/>
                    <a:gd name="connsiteY12" fmla="*/ 271463 h 290513"/>
                    <a:gd name="connsiteX13" fmla="*/ 214312 w 314325"/>
                    <a:gd name="connsiteY13" fmla="*/ 228600 h 290513"/>
                    <a:gd name="connsiteX14" fmla="*/ 233362 w 314325"/>
                    <a:gd name="connsiteY14" fmla="*/ 204788 h 290513"/>
                    <a:gd name="connsiteX15" fmla="*/ 247650 w 314325"/>
                    <a:gd name="connsiteY15" fmla="*/ 176213 h 290513"/>
                    <a:gd name="connsiteX16" fmla="*/ 257175 w 314325"/>
                    <a:gd name="connsiteY16" fmla="*/ 128588 h 290513"/>
                    <a:gd name="connsiteX17" fmla="*/ 276225 w 314325"/>
                    <a:gd name="connsiteY17" fmla="*/ 109538 h 290513"/>
                    <a:gd name="connsiteX18" fmla="*/ 314325 w 314325"/>
                    <a:gd name="connsiteY18" fmla="*/ 104775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17" fmla="*/ 276225 w 295275"/>
                    <a:gd name="connsiteY17" fmla="*/ 109538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0" fmla="*/ 295275 w 295275"/>
                    <a:gd name="connsiteY0" fmla="*/ 14883 h 291108"/>
                    <a:gd name="connsiteX1" fmla="*/ 242887 w 295275"/>
                    <a:gd name="connsiteY1" fmla="*/ 595 h 291108"/>
                    <a:gd name="connsiteX2" fmla="*/ 195262 w 295275"/>
                    <a:gd name="connsiteY2" fmla="*/ 5358 h 291108"/>
                    <a:gd name="connsiteX3" fmla="*/ 138112 w 295275"/>
                    <a:gd name="connsiteY3" fmla="*/ 29170 h 291108"/>
                    <a:gd name="connsiteX4" fmla="*/ 104775 w 295275"/>
                    <a:gd name="connsiteY4" fmla="*/ 72033 h 291108"/>
                    <a:gd name="connsiteX5" fmla="*/ 80962 w 295275"/>
                    <a:gd name="connsiteY5" fmla="*/ 162520 h 291108"/>
                    <a:gd name="connsiteX6" fmla="*/ 38100 w 295275"/>
                    <a:gd name="connsiteY6" fmla="*/ 248245 h 291108"/>
                    <a:gd name="connsiteX7" fmla="*/ 14287 w 295275"/>
                    <a:gd name="connsiteY7" fmla="*/ 272058 h 291108"/>
                    <a:gd name="connsiteX8" fmla="*/ 0 w 295275"/>
                    <a:gd name="connsiteY8" fmla="*/ 276820 h 291108"/>
                    <a:gd name="connsiteX9" fmla="*/ 61912 w 295275"/>
                    <a:gd name="connsiteY9" fmla="*/ 291108 h 291108"/>
                    <a:gd name="connsiteX10" fmla="*/ 152400 w 295275"/>
                    <a:gd name="connsiteY10" fmla="*/ 286345 h 291108"/>
                    <a:gd name="connsiteX11" fmla="*/ 180975 w 295275"/>
                    <a:gd name="connsiteY11" fmla="*/ 272058 h 291108"/>
                    <a:gd name="connsiteX12" fmla="*/ 214312 w 295275"/>
                    <a:gd name="connsiteY12" fmla="*/ 229195 h 291108"/>
                    <a:gd name="connsiteX13" fmla="*/ 233362 w 295275"/>
                    <a:gd name="connsiteY13" fmla="*/ 205383 h 291108"/>
                    <a:gd name="connsiteX14" fmla="*/ 247650 w 295275"/>
                    <a:gd name="connsiteY14" fmla="*/ 176808 h 291108"/>
                    <a:gd name="connsiteX15" fmla="*/ 257175 w 295275"/>
                    <a:gd name="connsiteY15" fmla="*/ 129183 h 291108"/>
                    <a:gd name="connsiteX0" fmla="*/ 295275 w 295275"/>
                    <a:gd name="connsiteY0" fmla="*/ 9892 h 286117"/>
                    <a:gd name="connsiteX1" fmla="*/ 195262 w 295275"/>
                    <a:gd name="connsiteY1" fmla="*/ 367 h 286117"/>
                    <a:gd name="connsiteX2" fmla="*/ 138112 w 295275"/>
                    <a:gd name="connsiteY2" fmla="*/ 24179 h 286117"/>
                    <a:gd name="connsiteX3" fmla="*/ 104775 w 295275"/>
                    <a:gd name="connsiteY3" fmla="*/ 67042 h 286117"/>
                    <a:gd name="connsiteX4" fmla="*/ 80962 w 295275"/>
                    <a:gd name="connsiteY4" fmla="*/ 157529 h 286117"/>
                    <a:gd name="connsiteX5" fmla="*/ 38100 w 295275"/>
                    <a:gd name="connsiteY5" fmla="*/ 243254 h 286117"/>
                    <a:gd name="connsiteX6" fmla="*/ 14287 w 295275"/>
                    <a:gd name="connsiteY6" fmla="*/ 267067 h 286117"/>
                    <a:gd name="connsiteX7" fmla="*/ 0 w 295275"/>
                    <a:gd name="connsiteY7" fmla="*/ 271829 h 286117"/>
                    <a:gd name="connsiteX8" fmla="*/ 61912 w 295275"/>
                    <a:gd name="connsiteY8" fmla="*/ 286117 h 286117"/>
                    <a:gd name="connsiteX9" fmla="*/ 152400 w 295275"/>
                    <a:gd name="connsiteY9" fmla="*/ 281354 h 286117"/>
                    <a:gd name="connsiteX10" fmla="*/ 180975 w 295275"/>
                    <a:gd name="connsiteY10" fmla="*/ 267067 h 286117"/>
                    <a:gd name="connsiteX11" fmla="*/ 214312 w 295275"/>
                    <a:gd name="connsiteY11" fmla="*/ 224204 h 286117"/>
                    <a:gd name="connsiteX12" fmla="*/ 233362 w 295275"/>
                    <a:gd name="connsiteY12" fmla="*/ 200392 h 286117"/>
                    <a:gd name="connsiteX13" fmla="*/ 247650 w 295275"/>
                    <a:gd name="connsiteY13" fmla="*/ 171817 h 286117"/>
                    <a:gd name="connsiteX14" fmla="*/ 257175 w 295275"/>
                    <a:gd name="connsiteY14" fmla="*/ 124192 h 286117"/>
                    <a:gd name="connsiteX0" fmla="*/ 316704 w 316704"/>
                    <a:gd name="connsiteY0" fmla="*/ 18358 h 285786"/>
                    <a:gd name="connsiteX1" fmla="*/ 195262 w 316704"/>
                    <a:gd name="connsiteY1" fmla="*/ 36 h 285786"/>
                    <a:gd name="connsiteX2" fmla="*/ 138112 w 316704"/>
                    <a:gd name="connsiteY2" fmla="*/ 23848 h 285786"/>
                    <a:gd name="connsiteX3" fmla="*/ 104775 w 316704"/>
                    <a:gd name="connsiteY3" fmla="*/ 66711 h 285786"/>
                    <a:gd name="connsiteX4" fmla="*/ 80962 w 316704"/>
                    <a:gd name="connsiteY4" fmla="*/ 157198 h 285786"/>
                    <a:gd name="connsiteX5" fmla="*/ 38100 w 316704"/>
                    <a:gd name="connsiteY5" fmla="*/ 242923 h 285786"/>
                    <a:gd name="connsiteX6" fmla="*/ 14287 w 316704"/>
                    <a:gd name="connsiteY6" fmla="*/ 266736 h 285786"/>
                    <a:gd name="connsiteX7" fmla="*/ 0 w 316704"/>
                    <a:gd name="connsiteY7" fmla="*/ 271498 h 285786"/>
                    <a:gd name="connsiteX8" fmla="*/ 61912 w 316704"/>
                    <a:gd name="connsiteY8" fmla="*/ 285786 h 285786"/>
                    <a:gd name="connsiteX9" fmla="*/ 152400 w 316704"/>
                    <a:gd name="connsiteY9" fmla="*/ 281023 h 285786"/>
                    <a:gd name="connsiteX10" fmla="*/ 180975 w 316704"/>
                    <a:gd name="connsiteY10" fmla="*/ 266736 h 285786"/>
                    <a:gd name="connsiteX11" fmla="*/ 214312 w 316704"/>
                    <a:gd name="connsiteY11" fmla="*/ 223873 h 285786"/>
                    <a:gd name="connsiteX12" fmla="*/ 233362 w 316704"/>
                    <a:gd name="connsiteY12" fmla="*/ 200061 h 285786"/>
                    <a:gd name="connsiteX13" fmla="*/ 247650 w 316704"/>
                    <a:gd name="connsiteY13" fmla="*/ 171486 h 285786"/>
                    <a:gd name="connsiteX14" fmla="*/ 257175 w 316704"/>
                    <a:gd name="connsiteY14" fmla="*/ 123861 h 285786"/>
                    <a:gd name="connsiteX0" fmla="*/ 318851 w 318851"/>
                    <a:gd name="connsiteY0" fmla="*/ 8006 h 286299"/>
                    <a:gd name="connsiteX1" fmla="*/ 195262 w 318851"/>
                    <a:gd name="connsiteY1" fmla="*/ 549 h 286299"/>
                    <a:gd name="connsiteX2" fmla="*/ 138112 w 318851"/>
                    <a:gd name="connsiteY2" fmla="*/ 24361 h 286299"/>
                    <a:gd name="connsiteX3" fmla="*/ 104775 w 318851"/>
                    <a:gd name="connsiteY3" fmla="*/ 67224 h 286299"/>
                    <a:gd name="connsiteX4" fmla="*/ 80962 w 318851"/>
                    <a:gd name="connsiteY4" fmla="*/ 157711 h 286299"/>
                    <a:gd name="connsiteX5" fmla="*/ 38100 w 318851"/>
                    <a:gd name="connsiteY5" fmla="*/ 243436 h 286299"/>
                    <a:gd name="connsiteX6" fmla="*/ 14287 w 318851"/>
                    <a:gd name="connsiteY6" fmla="*/ 267249 h 286299"/>
                    <a:gd name="connsiteX7" fmla="*/ 0 w 318851"/>
                    <a:gd name="connsiteY7" fmla="*/ 272011 h 286299"/>
                    <a:gd name="connsiteX8" fmla="*/ 61912 w 318851"/>
                    <a:gd name="connsiteY8" fmla="*/ 286299 h 286299"/>
                    <a:gd name="connsiteX9" fmla="*/ 152400 w 318851"/>
                    <a:gd name="connsiteY9" fmla="*/ 281536 h 286299"/>
                    <a:gd name="connsiteX10" fmla="*/ 180975 w 318851"/>
                    <a:gd name="connsiteY10" fmla="*/ 267249 h 286299"/>
                    <a:gd name="connsiteX11" fmla="*/ 214312 w 318851"/>
                    <a:gd name="connsiteY11" fmla="*/ 224386 h 286299"/>
                    <a:gd name="connsiteX12" fmla="*/ 233362 w 318851"/>
                    <a:gd name="connsiteY12" fmla="*/ 200574 h 286299"/>
                    <a:gd name="connsiteX13" fmla="*/ 247650 w 318851"/>
                    <a:gd name="connsiteY13" fmla="*/ 171999 h 286299"/>
                    <a:gd name="connsiteX14" fmla="*/ 257175 w 318851"/>
                    <a:gd name="connsiteY14" fmla="*/ 124374 h 28629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11" fmla="*/ 233362 w 318851"/>
                    <a:gd name="connsiteY11" fmla="*/ 200574 h 286449"/>
                    <a:gd name="connsiteX12" fmla="*/ 247650 w 318851"/>
                    <a:gd name="connsiteY12" fmla="*/ 171999 h 286449"/>
                    <a:gd name="connsiteX13" fmla="*/ 257175 w 318851"/>
                    <a:gd name="connsiteY13" fmla="*/ 124374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11" fmla="*/ 233362 w 318851"/>
                    <a:gd name="connsiteY11" fmla="*/ 200574 h 286449"/>
                    <a:gd name="connsiteX12" fmla="*/ 247650 w 318851"/>
                    <a:gd name="connsiteY12" fmla="*/ 171999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11" fmla="*/ 233362 w 318851"/>
                    <a:gd name="connsiteY11" fmla="*/ 200574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0" fmla="*/ 318851 w 318851"/>
                    <a:gd name="connsiteY0" fmla="*/ 8006 h 286418"/>
                    <a:gd name="connsiteX1" fmla="*/ 195262 w 318851"/>
                    <a:gd name="connsiteY1" fmla="*/ 549 h 286418"/>
                    <a:gd name="connsiteX2" fmla="*/ 138112 w 318851"/>
                    <a:gd name="connsiteY2" fmla="*/ 24361 h 286418"/>
                    <a:gd name="connsiteX3" fmla="*/ 104775 w 318851"/>
                    <a:gd name="connsiteY3" fmla="*/ 67224 h 286418"/>
                    <a:gd name="connsiteX4" fmla="*/ 80962 w 318851"/>
                    <a:gd name="connsiteY4" fmla="*/ 157711 h 286418"/>
                    <a:gd name="connsiteX5" fmla="*/ 38100 w 318851"/>
                    <a:gd name="connsiteY5" fmla="*/ 243436 h 286418"/>
                    <a:gd name="connsiteX6" fmla="*/ 14287 w 318851"/>
                    <a:gd name="connsiteY6" fmla="*/ 267249 h 286418"/>
                    <a:gd name="connsiteX7" fmla="*/ 0 w 318851"/>
                    <a:gd name="connsiteY7" fmla="*/ 272011 h 286418"/>
                    <a:gd name="connsiteX8" fmla="*/ 61912 w 318851"/>
                    <a:gd name="connsiteY8" fmla="*/ 286299 h 286418"/>
                    <a:gd name="connsiteX9" fmla="*/ 125565 w 318851"/>
                    <a:gd name="connsiteY9" fmla="*/ 275413 h 286418"/>
                    <a:gd name="connsiteX0" fmla="*/ 273380 w 273380"/>
                    <a:gd name="connsiteY0" fmla="*/ 34025 h 286003"/>
                    <a:gd name="connsiteX1" fmla="*/ 195262 w 273380"/>
                    <a:gd name="connsiteY1" fmla="*/ 135 h 286003"/>
                    <a:gd name="connsiteX2" fmla="*/ 138112 w 273380"/>
                    <a:gd name="connsiteY2" fmla="*/ 23947 h 286003"/>
                    <a:gd name="connsiteX3" fmla="*/ 104775 w 273380"/>
                    <a:gd name="connsiteY3" fmla="*/ 66810 h 286003"/>
                    <a:gd name="connsiteX4" fmla="*/ 80962 w 273380"/>
                    <a:gd name="connsiteY4" fmla="*/ 157297 h 286003"/>
                    <a:gd name="connsiteX5" fmla="*/ 38100 w 273380"/>
                    <a:gd name="connsiteY5" fmla="*/ 243022 h 286003"/>
                    <a:gd name="connsiteX6" fmla="*/ 14287 w 273380"/>
                    <a:gd name="connsiteY6" fmla="*/ 266835 h 286003"/>
                    <a:gd name="connsiteX7" fmla="*/ 0 w 273380"/>
                    <a:gd name="connsiteY7" fmla="*/ 271597 h 286003"/>
                    <a:gd name="connsiteX8" fmla="*/ 61912 w 273380"/>
                    <a:gd name="connsiteY8" fmla="*/ 285885 h 286003"/>
                    <a:gd name="connsiteX9" fmla="*/ 125565 w 273380"/>
                    <a:gd name="connsiteY9" fmla="*/ 274999 h 286003"/>
                    <a:gd name="connsiteX0" fmla="*/ 304508 w 304508"/>
                    <a:gd name="connsiteY0" fmla="*/ 13697 h 286019"/>
                    <a:gd name="connsiteX1" fmla="*/ 195262 w 304508"/>
                    <a:gd name="connsiteY1" fmla="*/ 151 h 286019"/>
                    <a:gd name="connsiteX2" fmla="*/ 138112 w 304508"/>
                    <a:gd name="connsiteY2" fmla="*/ 23963 h 286019"/>
                    <a:gd name="connsiteX3" fmla="*/ 104775 w 304508"/>
                    <a:gd name="connsiteY3" fmla="*/ 66826 h 286019"/>
                    <a:gd name="connsiteX4" fmla="*/ 80962 w 304508"/>
                    <a:gd name="connsiteY4" fmla="*/ 157313 h 286019"/>
                    <a:gd name="connsiteX5" fmla="*/ 38100 w 304508"/>
                    <a:gd name="connsiteY5" fmla="*/ 243038 h 286019"/>
                    <a:gd name="connsiteX6" fmla="*/ 14287 w 304508"/>
                    <a:gd name="connsiteY6" fmla="*/ 266851 h 286019"/>
                    <a:gd name="connsiteX7" fmla="*/ 0 w 304508"/>
                    <a:gd name="connsiteY7" fmla="*/ 271613 h 286019"/>
                    <a:gd name="connsiteX8" fmla="*/ 61912 w 304508"/>
                    <a:gd name="connsiteY8" fmla="*/ 285901 h 286019"/>
                    <a:gd name="connsiteX9" fmla="*/ 125565 w 304508"/>
                    <a:gd name="connsiteY9" fmla="*/ 275015 h 286019"/>
                    <a:gd name="connsiteX0" fmla="*/ 279245 w 279245"/>
                    <a:gd name="connsiteY0" fmla="*/ 33724 h 285997"/>
                    <a:gd name="connsiteX1" fmla="*/ 195262 w 279245"/>
                    <a:gd name="connsiteY1" fmla="*/ 129 h 285997"/>
                    <a:gd name="connsiteX2" fmla="*/ 138112 w 279245"/>
                    <a:gd name="connsiteY2" fmla="*/ 23941 h 285997"/>
                    <a:gd name="connsiteX3" fmla="*/ 104775 w 279245"/>
                    <a:gd name="connsiteY3" fmla="*/ 66804 h 285997"/>
                    <a:gd name="connsiteX4" fmla="*/ 80962 w 279245"/>
                    <a:gd name="connsiteY4" fmla="*/ 157291 h 285997"/>
                    <a:gd name="connsiteX5" fmla="*/ 38100 w 279245"/>
                    <a:gd name="connsiteY5" fmla="*/ 243016 h 285997"/>
                    <a:gd name="connsiteX6" fmla="*/ 14287 w 279245"/>
                    <a:gd name="connsiteY6" fmla="*/ 266829 h 285997"/>
                    <a:gd name="connsiteX7" fmla="*/ 0 w 279245"/>
                    <a:gd name="connsiteY7" fmla="*/ 271591 h 285997"/>
                    <a:gd name="connsiteX8" fmla="*/ 61912 w 279245"/>
                    <a:gd name="connsiteY8" fmla="*/ 285879 h 285997"/>
                    <a:gd name="connsiteX9" fmla="*/ 125565 w 279245"/>
                    <a:gd name="connsiteY9" fmla="*/ 274993 h 285997"/>
                    <a:gd name="connsiteX0" fmla="*/ 265558 w 265558"/>
                    <a:gd name="connsiteY0" fmla="*/ 33723 h 285996"/>
                    <a:gd name="connsiteX1" fmla="*/ 181575 w 265558"/>
                    <a:gd name="connsiteY1" fmla="*/ 128 h 285996"/>
                    <a:gd name="connsiteX2" fmla="*/ 124425 w 265558"/>
                    <a:gd name="connsiteY2" fmla="*/ 23940 h 285996"/>
                    <a:gd name="connsiteX3" fmla="*/ 91088 w 265558"/>
                    <a:gd name="connsiteY3" fmla="*/ 66803 h 285996"/>
                    <a:gd name="connsiteX4" fmla="*/ 67275 w 265558"/>
                    <a:gd name="connsiteY4" fmla="*/ 157290 h 285996"/>
                    <a:gd name="connsiteX5" fmla="*/ 24413 w 265558"/>
                    <a:gd name="connsiteY5" fmla="*/ 243015 h 285996"/>
                    <a:gd name="connsiteX6" fmla="*/ 600 w 265558"/>
                    <a:gd name="connsiteY6" fmla="*/ 266828 h 285996"/>
                    <a:gd name="connsiteX7" fmla="*/ 48225 w 265558"/>
                    <a:gd name="connsiteY7" fmla="*/ 285878 h 285996"/>
                    <a:gd name="connsiteX8" fmla="*/ 111878 w 265558"/>
                    <a:gd name="connsiteY8" fmla="*/ 274992 h 285996"/>
                    <a:gd name="connsiteX0" fmla="*/ 250313 w 250313"/>
                    <a:gd name="connsiteY0" fmla="*/ 33723 h 285996"/>
                    <a:gd name="connsiteX1" fmla="*/ 166330 w 250313"/>
                    <a:gd name="connsiteY1" fmla="*/ 128 h 285996"/>
                    <a:gd name="connsiteX2" fmla="*/ 109180 w 250313"/>
                    <a:gd name="connsiteY2" fmla="*/ 23940 h 285996"/>
                    <a:gd name="connsiteX3" fmla="*/ 75843 w 250313"/>
                    <a:gd name="connsiteY3" fmla="*/ 66803 h 285996"/>
                    <a:gd name="connsiteX4" fmla="*/ 52030 w 250313"/>
                    <a:gd name="connsiteY4" fmla="*/ 157290 h 285996"/>
                    <a:gd name="connsiteX5" fmla="*/ 9168 w 250313"/>
                    <a:gd name="connsiteY5" fmla="*/ 243015 h 285996"/>
                    <a:gd name="connsiteX6" fmla="*/ 1729 w 250313"/>
                    <a:gd name="connsiteY6" fmla="*/ 271417 h 285996"/>
                    <a:gd name="connsiteX7" fmla="*/ 32980 w 250313"/>
                    <a:gd name="connsiteY7" fmla="*/ 285878 h 285996"/>
                    <a:gd name="connsiteX8" fmla="*/ 96633 w 250313"/>
                    <a:gd name="connsiteY8" fmla="*/ 274992 h 285996"/>
                    <a:gd name="connsiteX0" fmla="*/ 250313 w 250313"/>
                    <a:gd name="connsiteY0" fmla="*/ 33723 h 285905"/>
                    <a:gd name="connsiteX1" fmla="*/ 166330 w 250313"/>
                    <a:gd name="connsiteY1" fmla="*/ 128 h 285905"/>
                    <a:gd name="connsiteX2" fmla="*/ 109180 w 250313"/>
                    <a:gd name="connsiteY2" fmla="*/ 23940 h 285905"/>
                    <a:gd name="connsiteX3" fmla="*/ 75843 w 250313"/>
                    <a:gd name="connsiteY3" fmla="*/ 66803 h 285905"/>
                    <a:gd name="connsiteX4" fmla="*/ 52030 w 250313"/>
                    <a:gd name="connsiteY4" fmla="*/ 157290 h 285905"/>
                    <a:gd name="connsiteX5" fmla="*/ 9168 w 250313"/>
                    <a:gd name="connsiteY5" fmla="*/ 243015 h 285905"/>
                    <a:gd name="connsiteX6" fmla="*/ 1729 w 250313"/>
                    <a:gd name="connsiteY6" fmla="*/ 271417 h 285905"/>
                    <a:gd name="connsiteX7" fmla="*/ 32980 w 250313"/>
                    <a:gd name="connsiteY7" fmla="*/ 285878 h 285905"/>
                    <a:gd name="connsiteX8" fmla="*/ 115895 w 250313"/>
                    <a:gd name="connsiteY8" fmla="*/ 267898 h 285905"/>
                    <a:gd name="connsiteX0" fmla="*/ 250313 w 250313"/>
                    <a:gd name="connsiteY0" fmla="*/ 17762 h 269944"/>
                    <a:gd name="connsiteX1" fmla="*/ 174111 w 250313"/>
                    <a:gd name="connsiteY1" fmla="*/ 1722 h 269944"/>
                    <a:gd name="connsiteX2" fmla="*/ 109180 w 250313"/>
                    <a:gd name="connsiteY2" fmla="*/ 7979 h 269944"/>
                    <a:gd name="connsiteX3" fmla="*/ 75843 w 250313"/>
                    <a:gd name="connsiteY3" fmla="*/ 50842 h 269944"/>
                    <a:gd name="connsiteX4" fmla="*/ 52030 w 250313"/>
                    <a:gd name="connsiteY4" fmla="*/ 141329 h 269944"/>
                    <a:gd name="connsiteX5" fmla="*/ 9168 w 250313"/>
                    <a:gd name="connsiteY5" fmla="*/ 227054 h 269944"/>
                    <a:gd name="connsiteX6" fmla="*/ 1729 w 250313"/>
                    <a:gd name="connsiteY6" fmla="*/ 255456 h 269944"/>
                    <a:gd name="connsiteX7" fmla="*/ 32980 w 250313"/>
                    <a:gd name="connsiteY7" fmla="*/ 269917 h 269944"/>
                    <a:gd name="connsiteX8" fmla="*/ 115895 w 250313"/>
                    <a:gd name="connsiteY8" fmla="*/ 251937 h 26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0313" h="269944">
                      <a:moveTo>
                        <a:pt x="250313" y="17762"/>
                      </a:moveTo>
                      <a:cubicBezTo>
                        <a:pt x="229477" y="15778"/>
                        <a:pt x="197633" y="3352"/>
                        <a:pt x="174111" y="1722"/>
                      </a:cubicBezTo>
                      <a:cubicBezTo>
                        <a:pt x="150589" y="92"/>
                        <a:pt x="124261" y="-3134"/>
                        <a:pt x="109180" y="7979"/>
                      </a:cubicBezTo>
                      <a:cubicBezTo>
                        <a:pt x="86799" y="30362"/>
                        <a:pt x="85368" y="28617"/>
                        <a:pt x="75843" y="50842"/>
                      </a:cubicBezTo>
                      <a:cubicBezTo>
                        <a:pt x="66318" y="73067"/>
                        <a:pt x="63142" y="111960"/>
                        <a:pt x="52030" y="141329"/>
                      </a:cubicBezTo>
                      <a:cubicBezTo>
                        <a:pt x="40918" y="170698"/>
                        <a:pt x="17551" y="208033"/>
                        <a:pt x="9168" y="227054"/>
                      </a:cubicBezTo>
                      <a:cubicBezTo>
                        <a:pt x="785" y="246075"/>
                        <a:pt x="-2240" y="248312"/>
                        <a:pt x="1729" y="255456"/>
                      </a:cubicBezTo>
                      <a:cubicBezTo>
                        <a:pt x="5698" y="262600"/>
                        <a:pt x="14434" y="268556"/>
                        <a:pt x="32980" y="269917"/>
                      </a:cubicBezTo>
                      <a:cubicBezTo>
                        <a:pt x="53907" y="270484"/>
                        <a:pt x="90495" y="262256"/>
                        <a:pt x="115895" y="251937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269606" y="2648292"/>
                <a:ext cx="748879" cy="289513"/>
                <a:chOff x="3534191" y="2283159"/>
                <a:chExt cx="2277659" cy="946914"/>
              </a:xfrm>
            </p:grpSpPr>
            <p:sp>
              <p:nvSpPr>
                <p:cNvPr id="18" name="Arc 2"/>
                <p:cNvSpPr/>
                <p:nvPr/>
              </p:nvSpPr>
              <p:spPr>
                <a:xfrm rot="3058592" flipH="1">
                  <a:off x="4253276" y="2339373"/>
                  <a:ext cx="761259" cy="648832"/>
                </a:xfrm>
                <a:custGeom>
                  <a:avLst/>
                  <a:gdLst>
                    <a:gd name="connsiteX0" fmla="*/ 247975 w 1009233"/>
                    <a:gd name="connsiteY0" fmla="*/ 89708 h 1290852"/>
                    <a:gd name="connsiteX1" fmla="*/ 824155 w 1009233"/>
                    <a:gd name="connsiteY1" fmla="*/ 145890 h 1290852"/>
                    <a:gd name="connsiteX2" fmla="*/ 1009234 w 1009233"/>
                    <a:gd name="connsiteY2" fmla="*/ 645427 h 1290852"/>
                    <a:gd name="connsiteX3" fmla="*/ 504617 w 1009233"/>
                    <a:gd name="connsiteY3" fmla="*/ 645426 h 1290852"/>
                    <a:gd name="connsiteX4" fmla="*/ 247975 w 1009233"/>
                    <a:gd name="connsiteY4" fmla="*/ 89708 h 1290852"/>
                    <a:gd name="connsiteX0" fmla="*/ 247975 w 1009233"/>
                    <a:gd name="connsiteY0" fmla="*/ 89708 h 1290852"/>
                    <a:gd name="connsiteX1" fmla="*/ 824155 w 1009233"/>
                    <a:gd name="connsiteY1" fmla="*/ 145890 h 1290852"/>
                    <a:gd name="connsiteX2" fmla="*/ 1009234 w 1009233"/>
                    <a:gd name="connsiteY2" fmla="*/ 645427 h 1290852"/>
                    <a:gd name="connsiteX0" fmla="*/ 0 w 769688"/>
                    <a:gd name="connsiteY0" fmla="*/ 89711 h 645430"/>
                    <a:gd name="connsiteX1" fmla="*/ 576180 w 769688"/>
                    <a:gd name="connsiteY1" fmla="*/ 145893 h 645430"/>
                    <a:gd name="connsiteX2" fmla="*/ 761259 w 769688"/>
                    <a:gd name="connsiteY2" fmla="*/ 645430 h 645430"/>
                    <a:gd name="connsiteX3" fmla="*/ 256642 w 769688"/>
                    <a:gd name="connsiteY3" fmla="*/ 645429 h 645430"/>
                    <a:gd name="connsiteX4" fmla="*/ 0 w 769688"/>
                    <a:gd name="connsiteY4" fmla="*/ 89711 h 645430"/>
                    <a:gd name="connsiteX0" fmla="*/ 0 w 769688"/>
                    <a:gd name="connsiteY0" fmla="*/ 89711 h 645430"/>
                    <a:gd name="connsiteX1" fmla="*/ 576180 w 769688"/>
                    <a:gd name="connsiteY1" fmla="*/ 145893 h 645430"/>
                    <a:gd name="connsiteX2" fmla="*/ 754202 w 769688"/>
                    <a:gd name="connsiteY2" fmla="*/ 537413 h 645430"/>
                    <a:gd name="connsiteX3" fmla="*/ 761259 w 769688"/>
                    <a:gd name="connsiteY3" fmla="*/ 645430 h 645430"/>
                    <a:gd name="connsiteX0" fmla="*/ 0 w 761259"/>
                    <a:gd name="connsiteY0" fmla="*/ 89711 h 645430"/>
                    <a:gd name="connsiteX1" fmla="*/ 576180 w 761259"/>
                    <a:gd name="connsiteY1" fmla="*/ 145893 h 645430"/>
                    <a:gd name="connsiteX2" fmla="*/ 761259 w 761259"/>
                    <a:gd name="connsiteY2" fmla="*/ 645430 h 645430"/>
                    <a:gd name="connsiteX3" fmla="*/ 256642 w 761259"/>
                    <a:gd name="connsiteY3" fmla="*/ 645429 h 645430"/>
                    <a:gd name="connsiteX4" fmla="*/ 0 w 761259"/>
                    <a:gd name="connsiteY4" fmla="*/ 89711 h 645430"/>
                    <a:gd name="connsiteX0" fmla="*/ 0 w 761259"/>
                    <a:gd name="connsiteY0" fmla="*/ 89711 h 645430"/>
                    <a:gd name="connsiteX1" fmla="*/ 576180 w 761259"/>
                    <a:gd name="connsiteY1" fmla="*/ 145893 h 645430"/>
                    <a:gd name="connsiteX2" fmla="*/ 754202 w 761259"/>
                    <a:gd name="connsiteY2" fmla="*/ 537413 h 645430"/>
                    <a:gd name="connsiteX0" fmla="*/ 0 w 761259"/>
                    <a:gd name="connsiteY0" fmla="*/ 93113 h 648832"/>
                    <a:gd name="connsiteX1" fmla="*/ 576180 w 761259"/>
                    <a:gd name="connsiteY1" fmla="*/ 149295 h 648832"/>
                    <a:gd name="connsiteX2" fmla="*/ 761259 w 761259"/>
                    <a:gd name="connsiteY2" fmla="*/ 648832 h 648832"/>
                    <a:gd name="connsiteX3" fmla="*/ 256642 w 761259"/>
                    <a:gd name="connsiteY3" fmla="*/ 648831 h 648832"/>
                    <a:gd name="connsiteX4" fmla="*/ 0 w 761259"/>
                    <a:gd name="connsiteY4" fmla="*/ 93113 h 648832"/>
                    <a:gd name="connsiteX0" fmla="*/ 0 w 761259"/>
                    <a:gd name="connsiteY0" fmla="*/ 93113 h 648832"/>
                    <a:gd name="connsiteX1" fmla="*/ 578731 w 761259"/>
                    <a:gd name="connsiteY1" fmla="*/ 141096 h 648832"/>
                    <a:gd name="connsiteX2" fmla="*/ 754202 w 761259"/>
                    <a:gd name="connsiteY2" fmla="*/ 540815 h 64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59" h="648832" stroke="0" extrusionOk="0">
                      <a:moveTo>
                        <a:pt x="0" y="93113"/>
                      </a:moveTo>
                      <a:cubicBezTo>
                        <a:pt x="182262" y="-44588"/>
                        <a:pt x="412344" y="-22153"/>
                        <a:pt x="576180" y="149295"/>
                      </a:cubicBezTo>
                      <a:cubicBezTo>
                        <a:pt x="693322" y="271880"/>
                        <a:pt x="761259" y="455245"/>
                        <a:pt x="761259" y="648832"/>
                      </a:cubicBezTo>
                      <a:lnTo>
                        <a:pt x="256642" y="648831"/>
                      </a:lnTo>
                      <a:lnTo>
                        <a:pt x="0" y="93113"/>
                      </a:lnTo>
                      <a:close/>
                    </a:path>
                    <a:path w="761259" h="648832" fill="none">
                      <a:moveTo>
                        <a:pt x="0" y="93113"/>
                      </a:moveTo>
                      <a:cubicBezTo>
                        <a:pt x="182262" y="-44588"/>
                        <a:pt x="414895" y="-30352"/>
                        <a:pt x="578731" y="141096"/>
                      </a:cubicBezTo>
                      <a:cubicBezTo>
                        <a:pt x="704431" y="215713"/>
                        <a:pt x="723356" y="457559"/>
                        <a:pt x="754202" y="540815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flipH="1">
                  <a:off x="4991869" y="2801132"/>
                  <a:ext cx="819981" cy="163246"/>
                </a:xfrm>
                <a:custGeom>
                  <a:avLst/>
                  <a:gdLst>
                    <a:gd name="connsiteX0" fmla="*/ 509789 w 563150"/>
                    <a:gd name="connsiteY0" fmla="*/ 0 h 189463"/>
                    <a:gd name="connsiteX1" fmla="*/ 305002 w 563150"/>
                    <a:gd name="connsiteY1" fmla="*/ 57150 h 189463"/>
                    <a:gd name="connsiteX2" fmla="*/ 202 w 563150"/>
                    <a:gd name="connsiteY2" fmla="*/ 180975 h 189463"/>
                    <a:gd name="connsiteX3" fmla="*/ 352627 w 563150"/>
                    <a:gd name="connsiteY3" fmla="*/ 176213 h 189463"/>
                    <a:gd name="connsiteX4" fmla="*/ 543127 w 563150"/>
                    <a:gd name="connsiteY4" fmla="*/ 157163 h 189463"/>
                    <a:gd name="connsiteX5" fmla="*/ 557414 w 563150"/>
                    <a:gd name="connsiteY5" fmla="*/ 142875 h 189463"/>
                    <a:gd name="connsiteX6" fmla="*/ 557414 w 563150"/>
                    <a:gd name="connsiteY6" fmla="*/ 142875 h 189463"/>
                    <a:gd name="connsiteX0" fmla="*/ 509789 w 562346"/>
                    <a:gd name="connsiteY0" fmla="*/ 0 h 189463"/>
                    <a:gd name="connsiteX1" fmla="*/ 305002 w 562346"/>
                    <a:gd name="connsiteY1" fmla="*/ 57150 h 189463"/>
                    <a:gd name="connsiteX2" fmla="*/ 202 w 562346"/>
                    <a:gd name="connsiteY2" fmla="*/ 180975 h 189463"/>
                    <a:gd name="connsiteX3" fmla="*/ 352627 w 562346"/>
                    <a:gd name="connsiteY3" fmla="*/ 176213 h 189463"/>
                    <a:gd name="connsiteX4" fmla="*/ 543127 w 562346"/>
                    <a:gd name="connsiteY4" fmla="*/ 157163 h 189463"/>
                    <a:gd name="connsiteX5" fmla="*/ 557414 w 562346"/>
                    <a:gd name="connsiteY5" fmla="*/ 142875 h 189463"/>
                    <a:gd name="connsiteX6" fmla="*/ 557414 w 562346"/>
                    <a:gd name="connsiteY6" fmla="*/ 164306 h 189463"/>
                    <a:gd name="connsiteX0" fmla="*/ 509789 w 561470"/>
                    <a:gd name="connsiteY0" fmla="*/ 0 h 189463"/>
                    <a:gd name="connsiteX1" fmla="*/ 305002 w 561470"/>
                    <a:gd name="connsiteY1" fmla="*/ 57150 h 189463"/>
                    <a:gd name="connsiteX2" fmla="*/ 202 w 561470"/>
                    <a:gd name="connsiteY2" fmla="*/ 180975 h 189463"/>
                    <a:gd name="connsiteX3" fmla="*/ 352627 w 561470"/>
                    <a:gd name="connsiteY3" fmla="*/ 176213 h 189463"/>
                    <a:gd name="connsiteX4" fmla="*/ 502646 w 561470"/>
                    <a:gd name="connsiteY4" fmla="*/ 157163 h 189463"/>
                    <a:gd name="connsiteX5" fmla="*/ 557414 w 561470"/>
                    <a:gd name="connsiteY5" fmla="*/ 142875 h 189463"/>
                    <a:gd name="connsiteX6" fmla="*/ 557414 w 561470"/>
                    <a:gd name="connsiteY6" fmla="*/ 164306 h 189463"/>
                    <a:gd name="connsiteX0" fmla="*/ 509789 w 561470"/>
                    <a:gd name="connsiteY0" fmla="*/ 0 h 184965"/>
                    <a:gd name="connsiteX1" fmla="*/ 305002 w 561470"/>
                    <a:gd name="connsiteY1" fmla="*/ 57150 h 184965"/>
                    <a:gd name="connsiteX2" fmla="*/ 202 w 561470"/>
                    <a:gd name="connsiteY2" fmla="*/ 180975 h 184965"/>
                    <a:gd name="connsiteX3" fmla="*/ 352627 w 561470"/>
                    <a:gd name="connsiteY3" fmla="*/ 154782 h 184965"/>
                    <a:gd name="connsiteX4" fmla="*/ 502646 w 561470"/>
                    <a:gd name="connsiteY4" fmla="*/ 157163 h 184965"/>
                    <a:gd name="connsiteX5" fmla="*/ 557414 w 561470"/>
                    <a:gd name="connsiteY5" fmla="*/ 142875 h 184965"/>
                    <a:gd name="connsiteX6" fmla="*/ 557414 w 561470"/>
                    <a:gd name="connsiteY6" fmla="*/ 164306 h 184965"/>
                    <a:gd name="connsiteX0" fmla="*/ 509789 w 562529"/>
                    <a:gd name="connsiteY0" fmla="*/ 0 h 185246"/>
                    <a:gd name="connsiteX1" fmla="*/ 305002 w 562529"/>
                    <a:gd name="connsiteY1" fmla="*/ 57150 h 185246"/>
                    <a:gd name="connsiteX2" fmla="*/ 202 w 562529"/>
                    <a:gd name="connsiteY2" fmla="*/ 180975 h 185246"/>
                    <a:gd name="connsiteX3" fmla="*/ 352627 w 562529"/>
                    <a:gd name="connsiteY3" fmla="*/ 154782 h 185246"/>
                    <a:gd name="connsiteX4" fmla="*/ 488358 w 562529"/>
                    <a:gd name="connsiteY4" fmla="*/ 135731 h 185246"/>
                    <a:gd name="connsiteX5" fmla="*/ 557414 w 562529"/>
                    <a:gd name="connsiteY5" fmla="*/ 142875 h 185246"/>
                    <a:gd name="connsiteX6" fmla="*/ 557414 w 562529"/>
                    <a:gd name="connsiteY6" fmla="*/ 164306 h 185246"/>
                    <a:gd name="connsiteX0" fmla="*/ 509789 w 571702"/>
                    <a:gd name="connsiteY0" fmla="*/ 0 h 185246"/>
                    <a:gd name="connsiteX1" fmla="*/ 305002 w 571702"/>
                    <a:gd name="connsiteY1" fmla="*/ 57150 h 185246"/>
                    <a:gd name="connsiteX2" fmla="*/ 202 w 571702"/>
                    <a:gd name="connsiteY2" fmla="*/ 180975 h 185246"/>
                    <a:gd name="connsiteX3" fmla="*/ 352627 w 571702"/>
                    <a:gd name="connsiteY3" fmla="*/ 154782 h 185246"/>
                    <a:gd name="connsiteX4" fmla="*/ 488358 w 571702"/>
                    <a:gd name="connsiteY4" fmla="*/ 135731 h 185246"/>
                    <a:gd name="connsiteX5" fmla="*/ 557414 w 571702"/>
                    <a:gd name="connsiteY5" fmla="*/ 142875 h 185246"/>
                    <a:gd name="connsiteX6" fmla="*/ 571702 w 571702"/>
                    <a:gd name="connsiteY6" fmla="*/ 157162 h 185246"/>
                    <a:gd name="connsiteX0" fmla="*/ 595466 w 657379"/>
                    <a:gd name="connsiteY0" fmla="*/ 0 h 168389"/>
                    <a:gd name="connsiteX1" fmla="*/ 390679 w 657379"/>
                    <a:gd name="connsiteY1" fmla="*/ 57150 h 168389"/>
                    <a:gd name="connsiteX2" fmla="*/ 154 w 657379"/>
                    <a:gd name="connsiteY2" fmla="*/ 161925 h 168389"/>
                    <a:gd name="connsiteX3" fmla="*/ 438304 w 657379"/>
                    <a:gd name="connsiteY3" fmla="*/ 154782 h 168389"/>
                    <a:gd name="connsiteX4" fmla="*/ 574035 w 657379"/>
                    <a:gd name="connsiteY4" fmla="*/ 135731 h 168389"/>
                    <a:gd name="connsiteX5" fmla="*/ 643091 w 657379"/>
                    <a:gd name="connsiteY5" fmla="*/ 142875 h 168389"/>
                    <a:gd name="connsiteX6" fmla="*/ 657379 w 657379"/>
                    <a:gd name="connsiteY6" fmla="*/ 157162 h 168389"/>
                    <a:gd name="connsiteX0" fmla="*/ 595466 w 657380"/>
                    <a:gd name="connsiteY0" fmla="*/ 0 h 167984"/>
                    <a:gd name="connsiteX1" fmla="*/ 390679 w 657380"/>
                    <a:gd name="connsiteY1" fmla="*/ 57150 h 167984"/>
                    <a:gd name="connsiteX2" fmla="*/ 154 w 657380"/>
                    <a:gd name="connsiteY2" fmla="*/ 161925 h 167984"/>
                    <a:gd name="connsiteX3" fmla="*/ 438304 w 657380"/>
                    <a:gd name="connsiteY3" fmla="*/ 154782 h 167984"/>
                    <a:gd name="connsiteX4" fmla="*/ 569273 w 657380"/>
                    <a:gd name="connsiteY4" fmla="*/ 150019 h 167984"/>
                    <a:gd name="connsiteX5" fmla="*/ 643091 w 657380"/>
                    <a:gd name="connsiteY5" fmla="*/ 142875 h 167984"/>
                    <a:gd name="connsiteX6" fmla="*/ 657379 w 657380"/>
                    <a:gd name="connsiteY6" fmla="*/ 157162 h 167984"/>
                    <a:gd name="connsiteX0" fmla="*/ 595466 w 643091"/>
                    <a:gd name="connsiteY0" fmla="*/ 0 h 167984"/>
                    <a:gd name="connsiteX1" fmla="*/ 390679 w 643091"/>
                    <a:gd name="connsiteY1" fmla="*/ 57150 h 167984"/>
                    <a:gd name="connsiteX2" fmla="*/ 154 w 643091"/>
                    <a:gd name="connsiteY2" fmla="*/ 161925 h 167984"/>
                    <a:gd name="connsiteX3" fmla="*/ 438304 w 643091"/>
                    <a:gd name="connsiteY3" fmla="*/ 154782 h 167984"/>
                    <a:gd name="connsiteX4" fmla="*/ 569273 w 643091"/>
                    <a:gd name="connsiteY4" fmla="*/ 150019 h 167984"/>
                    <a:gd name="connsiteX5" fmla="*/ 643091 w 643091"/>
                    <a:gd name="connsiteY5" fmla="*/ 142875 h 16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3091" h="167984">
                      <a:moveTo>
                        <a:pt x="595466" y="0"/>
                      </a:moveTo>
                      <a:cubicBezTo>
                        <a:pt x="535538" y="13494"/>
                        <a:pt x="489898" y="30162"/>
                        <a:pt x="390679" y="57150"/>
                      </a:cubicBezTo>
                      <a:cubicBezTo>
                        <a:pt x="291460" y="84138"/>
                        <a:pt x="-7783" y="145653"/>
                        <a:pt x="154" y="161925"/>
                      </a:cubicBezTo>
                      <a:cubicBezTo>
                        <a:pt x="8091" y="178197"/>
                        <a:pt x="343451" y="156766"/>
                        <a:pt x="438304" y="154782"/>
                      </a:cubicBezTo>
                      <a:cubicBezTo>
                        <a:pt x="533157" y="152798"/>
                        <a:pt x="535142" y="152003"/>
                        <a:pt x="569273" y="150019"/>
                      </a:cubicBezTo>
                      <a:cubicBezTo>
                        <a:pt x="603404" y="148035"/>
                        <a:pt x="628407" y="141685"/>
                        <a:pt x="643091" y="142875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flipH="1">
                  <a:off x="4677675" y="2779089"/>
                  <a:ext cx="177077" cy="232494"/>
                </a:xfrm>
                <a:custGeom>
                  <a:avLst/>
                  <a:gdLst>
                    <a:gd name="connsiteX0" fmla="*/ 0 w 207337"/>
                    <a:gd name="connsiteY0" fmla="*/ 26593 h 276930"/>
                    <a:gd name="connsiteX1" fmla="*/ 92869 w 207337"/>
                    <a:gd name="connsiteY1" fmla="*/ 2781 h 276930"/>
                    <a:gd name="connsiteX2" fmla="*/ 192881 w 207337"/>
                    <a:gd name="connsiteY2" fmla="*/ 83743 h 276930"/>
                    <a:gd name="connsiteX3" fmla="*/ 200025 w 207337"/>
                    <a:gd name="connsiteY3" fmla="*/ 231381 h 276930"/>
                    <a:gd name="connsiteX4" fmla="*/ 128587 w 207337"/>
                    <a:gd name="connsiteY4" fmla="*/ 274243 h 276930"/>
                    <a:gd name="connsiteX5" fmla="*/ 42862 w 207337"/>
                    <a:gd name="connsiteY5" fmla="*/ 271862 h 276930"/>
                    <a:gd name="connsiteX0" fmla="*/ 0 w 205927"/>
                    <a:gd name="connsiteY0" fmla="*/ 16761 h 267098"/>
                    <a:gd name="connsiteX1" fmla="*/ 121444 w 205927"/>
                    <a:gd name="connsiteY1" fmla="*/ 4855 h 267098"/>
                    <a:gd name="connsiteX2" fmla="*/ 192881 w 205927"/>
                    <a:gd name="connsiteY2" fmla="*/ 73911 h 267098"/>
                    <a:gd name="connsiteX3" fmla="*/ 200025 w 205927"/>
                    <a:gd name="connsiteY3" fmla="*/ 221549 h 267098"/>
                    <a:gd name="connsiteX4" fmla="*/ 128587 w 205927"/>
                    <a:gd name="connsiteY4" fmla="*/ 264411 h 267098"/>
                    <a:gd name="connsiteX5" fmla="*/ 42862 w 205927"/>
                    <a:gd name="connsiteY5" fmla="*/ 262030 h 267098"/>
                    <a:gd name="connsiteX0" fmla="*/ 0 w 205927"/>
                    <a:gd name="connsiteY0" fmla="*/ 20337 h 270674"/>
                    <a:gd name="connsiteX1" fmla="*/ 51409 w 205927"/>
                    <a:gd name="connsiteY1" fmla="*/ 2461 h 270674"/>
                    <a:gd name="connsiteX2" fmla="*/ 121444 w 205927"/>
                    <a:gd name="connsiteY2" fmla="*/ 8431 h 270674"/>
                    <a:gd name="connsiteX3" fmla="*/ 192881 w 205927"/>
                    <a:gd name="connsiteY3" fmla="*/ 77487 h 270674"/>
                    <a:gd name="connsiteX4" fmla="*/ 200025 w 205927"/>
                    <a:gd name="connsiteY4" fmla="*/ 225125 h 270674"/>
                    <a:gd name="connsiteX5" fmla="*/ 128587 w 205927"/>
                    <a:gd name="connsiteY5" fmla="*/ 267987 h 270674"/>
                    <a:gd name="connsiteX6" fmla="*/ 42862 w 205927"/>
                    <a:gd name="connsiteY6" fmla="*/ 265606 h 270674"/>
                    <a:gd name="connsiteX0" fmla="*/ 0 w 205927"/>
                    <a:gd name="connsiteY0" fmla="*/ 25743 h 276080"/>
                    <a:gd name="connsiteX1" fmla="*/ 79984 w 205927"/>
                    <a:gd name="connsiteY1" fmla="*/ 723 h 276080"/>
                    <a:gd name="connsiteX2" fmla="*/ 121444 w 205927"/>
                    <a:gd name="connsiteY2" fmla="*/ 13837 h 276080"/>
                    <a:gd name="connsiteX3" fmla="*/ 192881 w 205927"/>
                    <a:gd name="connsiteY3" fmla="*/ 82893 h 276080"/>
                    <a:gd name="connsiteX4" fmla="*/ 200025 w 205927"/>
                    <a:gd name="connsiteY4" fmla="*/ 230531 h 276080"/>
                    <a:gd name="connsiteX5" fmla="*/ 128587 w 205927"/>
                    <a:gd name="connsiteY5" fmla="*/ 273393 h 276080"/>
                    <a:gd name="connsiteX6" fmla="*/ 42862 w 205927"/>
                    <a:gd name="connsiteY6" fmla="*/ 271012 h 276080"/>
                    <a:gd name="connsiteX0" fmla="*/ 0 w 165446"/>
                    <a:gd name="connsiteY0" fmla="*/ 11456 h 276080"/>
                    <a:gd name="connsiteX1" fmla="*/ 39503 w 165446"/>
                    <a:gd name="connsiteY1" fmla="*/ 723 h 276080"/>
                    <a:gd name="connsiteX2" fmla="*/ 80963 w 165446"/>
                    <a:gd name="connsiteY2" fmla="*/ 13837 h 276080"/>
                    <a:gd name="connsiteX3" fmla="*/ 152400 w 165446"/>
                    <a:gd name="connsiteY3" fmla="*/ 82893 h 276080"/>
                    <a:gd name="connsiteX4" fmla="*/ 159544 w 165446"/>
                    <a:gd name="connsiteY4" fmla="*/ 230531 h 276080"/>
                    <a:gd name="connsiteX5" fmla="*/ 88106 w 165446"/>
                    <a:gd name="connsiteY5" fmla="*/ 273393 h 276080"/>
                    <a:gd name="connsiteX6" fmla="*/ 2381 w 165446"/>
                    <a:gd name="connsiteY6" fmla="*/ 271012 h 276080"/>
                    <a:gd name="connsiteX0" fmla="*/ 0 w 164571"/>
                    <a:gd name="connsiteY0" fmla="*/ 11019 h 275643"/>
                    <a:gd name="connsiteX1" fmla="*/ 39503 w 164571"/>
                    <a:gd name="connsiteY1" fmla="*/ 286 h 275643"/>
                    <a:gd name="connsiteX2" fmla="*/ 102394 w 164571"/>
                    <a:gd name="connsiteY2" fmla="*/ 20543 h 275643"/>
                    <a:gd name="connsiteX3" fmla="*/ 152400 w 164571"/>
                    <a:gd name="connsiteY3" fmla="*/ 82456 h 275643"/>
                    <a:gd name="connsiteX4" fmla="*/ 159544 w 164571"/>
                    <a:gd name="connsiteY4" fmla="*/ 230094 h 275643"/>
                    <a:gd name="connsiteX5" fmla="*/ 88106 w 164571"/>
                    <a:gd name="connsiteY5" fmla="*/ 272956 h 275643"/>
                    <a:gd name="connsiteX6" fmla="*/ 2381 w 164571"/>
                    <a:gd name="connsiteY6" fmla="*/ 270575 h 275643"/>
                    <a:gd name="connsiteX0" fmla="*/ 0 w 164571"/>
                    <a:gd name="connsiteY0" fmla="*/ 12226 h 276850"/>
                    <a:gd name="connsiteX1" fmla="*/ 20453 w 164571"/>
                    <a:gd name="connsiteY1" fmla="*/ 1493 h 276850"/>
                    <a:gd name="connsiteX2" fmla="*/ 39503 w 164571"/>
                    <a:gd name="connsiteY2" fmla="*/ 1493 h 276850"/>
                    <a:gd name="connsiteX3" fmla="*/ 102394 w 164571"/>
                    <a:gd name="connsiteY3" fmla="*/ 21750 h 276850"/>
                    <a:gd name="connsiteX4" fmla="*/ 152400 w 164571"/>
                    <a:gd name="connsiteY4" fmla="*/ 83663 h 276850"/>
                    <a:gd name="connsiteX5" fmla="*/ 159544 w 164571"/>
                    <a:gd name="connsiteY5" fmla="*/ 231301 h 276850"/>
                    <a:gd name="connsiteX6" fmla="*/ 88106 w 164571"/>
                    <a:gd name="connsiteY6" fmla="*/ 274163 h 276850"/>
                    <a:gd name="connsiteX7" fmla="*/ 2381 w 164571"/>
                    <a:gd name="connsiteY7" fmla="*/ 271782 h 276850"/>
                    <a:gd name="connsiteX0" fmla="*/ 0 w 164571"/>
                    <a:gd name="connsiteY0" fmla="*/ 10964 h 275588"/>
                    <a:gd name="connsiteX1" fmla="*/ 20453 w 164571"/>
                    <a:gd name="connsiteY1" fmla="*/ 231 h 275588"/>
                    <a:gd name="connsiteX2" fmla="*/ 79984 w 164571"/>
                    <a:gd name="connsiteY2" fmla="*/ 9756 h 275588"/>
                    <a:gd name="connsiteX3" fmla="*/ 102394 w 164571"/>
                    <a:gd name="connsiteY3" fmla="*/ 20488 h 275588"/>
                    <a:gd name="connsiteX4" fmla="*/ 152400 w 164571"/>
                    <a:gd name="connsiteY4" fmla="*/ 82401 h 275588"/>
                    <a:gd name="connsiteX5" fmla="*/ 159544 w 164571"/>
                    <a:gd name="connsiteY5" fmla="*/ 230039 h 275588"/>
                    <a:gd name="connsiteX6" fmla="*/ 88106 w 164571"/>
                    <a:gd name="connsiteY6" fmla="*/ 272901 h 275588"/>
                    <a:gd name="connsiteX7" fmla="*/ 2381 w 164571"/>
                    <a:gd name="connsiteY7" fmla="*/ 270520 h 275588"/>
                    <a:gd name="connsiteX0" fmla="*/ 0 w 164001"/>
                    <a:gd name="connsiteY0" fmla="*/ 10964 h 275588"/>
                    <a:gd name="connsiteX1" fmla="*/ 20453 w 164001"/>
                    <a:gd name="connsiteY1" fmla="*/ 231 h 275588"/>
                    <a:gd name="connsiteX2" fmla="*/ 79984 w 164001"/>
                    <a:gd name="connsiteY2" fmla="*/ 9756 h 275588"/>
                    <a:gd name="connsiteX3" fmla="*/ 119062 w 164001"/>
                    <a:gd name="connsiteY3" fmla="*/ 37157 h 275588"/>
                    <a:gd name="connsiteX4" fmla="*/ 152400 w 164001"/>
                    <a:gd name="connsiteY4" fmla="*/ 82401 h 275588"/>
                    <a:gd name="connsiteX5" fmla="*/ 159544 w 164001"/>
                    <a:gd name="connsiteY5" fmla="*/ 230039 h 275588"/>
                    <a:gd name="connsiteX6" fmla="*/ 88106 w 164001"/>
                    <a:gd name="connsiteY6" fmla="*/ 272901 h 275588"/>
                    <a:gd name="connsiteX7" fmla="*/ 2381 w 164001"/>
                    <a:gd name="connsiteY7" fmla="*/ 270520 h 275588"/>
                    <a:gd name="connsiteX0" fmla="*/ 0 w 164001"/>
                    <a:gd name="connsiteY0" fmla="*/ 13302 h 277926"/>
                    <a:gd name="connsiteX1" fmla="*/ 58553 w 164001"/>
                    <a:gd name="connsiteY1" fmla="*/ 188 h 277926"/>
                    <a:gd name="connsiteX2" fmla="*/ 79984 w 164001"/>
                    <a:gd name="connsiteY2" fmla="*/ 12094 h 277926"/>
                    <a:gd name="connsiteX3" fmla="*/ 119062 w 164001"/>
                    <a:gd name="connsiteY3" fmla="*/ 39495 h 277926"/>
                    <a:gd name="connsiteX4" fmla="*/ 152400 w 164001"/>
                    <a:gd name="connsiteY4" fmla="*/ 84739 h 277926"/>
                    <a:gd name="connsiteX5" fmla="*/ 159544 w 164001"/>
                    <a:gd name="connsiteY5" fmla="*/ 232377 h 277926"/>
                    <a:gd name="connsiteX6" fmla="*/ 88106 w 164001"/>
                    <a:gd name="connsiteY6" fmla="*/ 275239 h 277926"/>
                    <a:gd name="connsiteX7" fmla="*/ 2381 w 164001"/>
                    <a:gd name="connsiteY7" fmla="*/ 272858 h 277926"/>
                    <a:gd name="connsiteX0" fmla="*/ 0 w 164001"/>
                    <a:gd name="connsiteY0" fmla="*/ 20614 h 285238"/>
                    <a:gd name="connsiteX1" fmla="*/ 27597 w 164001"/>
                    <a:gd name="connsiteY1" fmla="*/ 356 h 285238"/>
                    <a:gd name="connsiteX2" fmla="*/ 58553 w 164001"/>
                    <a:gd name="connsiteY2" fmla="*/ 7500 h 285238"/>
                    <a:gd name="connsiteX3" fmla="*/ 79984 w 164001"/>
                    <a:gd name="connsiteY3" fmla="*/ 19406 h 285238"/>
                    <a:gd name="connsiteX4" fmla="*/ 119062 w 164001"/>
                    <a:gd name="connsiteY4" fmla="*/ 46807 h 285238"/>
                    <a:gd name="connsiteX5" fmla="*/ 152400 w 164001"/>
                    <a:gd name="connsiteY5" fmla="*/ 92051 h 285238"/>
                    <a:gd name="connsiteX6" fmla="*/ 159544 w 164001"/>
                    <a:gd name="connsiteY6" fmla="*/ 239689 h 285238"/>
                    <a:gd name="connsiteX7" fmla="*/ 88106 w 164001"/>
                    <a:gd name="connsiteY7" fmla="*/ 282551 h 285238"/>
                    <a:gd name="connsiteX8" fmla="*/ 2381 w 164001"/>
                    <a:gd name="connsiteY8" fmla="*/ 280170 h 285238"/>
                    <a:gd name="connsiteX0" fmla="*/ 0 w 169279"/>
                    <a:gd name="connsiteY0" fmla="*/ 20614 h 285238"/>
                    <a:gd name="connsiteX1" fmla="*/ 27597 w 169279"/>
                    <a:gd name="connsiteY1" fmla="*/ 356 h 285238"/>
                    <a:gd name="connsiteX2" fmla="*/ 58553 w 169279"/>
                    <a:gd name="connsiteY2" fmla="*/ 7500 h 285238"/>
                    <a:gd name="connsiteX3" fmla="*/ 79984 w 169279"/>
                    <a:gd name="connsiteY3" fmla="*/ 19406 h 285238"/>
                    <a:gd name="connsiteX4" fmla="*/ 119062 w 169279"/>
                    <a:gd name="connsiteY4" fmla="*/ 46807 h 285238"/>
                    <a:gd name="connsiteX5" fmla="*/ 164306 w 169279"/>
                    <a:gd name="connsiteY5" fmla="*/ 134914 h 285238"/>
                    <a:gd name="connsiteX6" fmla="*/ 159544 w 169279"/>
                    <a:gd name="connsiteY6" fmla="*/ 239689 h 285238"/>
                    <a:gd name="connsiteX7" fmla="*/ 88106 w 169279"/>
                    <a:gd name="connsiteY7" fmla="*/ 282551 h 285238"/>
                    <a:gd name="connsiteX8" fmla="*/ 2381 w 169279"/>
                    <a:gd name="connsiteY8" fmla="*/ 280170 h 285238"/>
                    <a:gd name="connsiteX0" fmla="*/ 0 w 167730"/>
                    <a:gd name="connsiteY0" fmla="*/ 20614 h 285238"/>
                    <a:gd name="connsiteX1" fmla="*/ 27597 w 167730"/>
                    <a:gd name="connsiteY1" fmla="*/ 356 h 285238"/>
                    <a:gd name="connsiteX2" fmla="*/ 58553 w 167730"/>
                    <a:gd name="connsiteY2" fmla="*/ 7500 h 285238"/>
                    <a:gd name="connsiteX3" fmla="*/ 79984 w 167730"/>
                    <a:gd name="connsiteY3" fmla="*/ 19406 h 285238"/>
                    <a:gd name="connsiteX4" fmla="*/ 142874 w 167730"/>
                    <a:gd name="connsiteY4" fmla="*/ 80144 h 285238"/>
                    <a:gd name="connsiteX5" fmla="*/ 164306 w 167730"/>
                    <a:gd name="connsiteY5" fmla="*/ 134914 h 285238"/>
                    <a:gd name="connsiteX6" fmla="*/ 159544 w 167730"/>
                    <a:gd name="connsiteY6" fmla="*/ 239689 h 285238"/>
                    <a:gd name="connsiteX7" fmla="*/ 88106 w 167730"/>
                    <a:gd name="connsiteY7" fmla="*/ 282551 h 285238"/>
                    <a:gd name="connsiteX8" fmla="*/ 2381 w 167730"/>
                    <a:gd name="connsiteY8" fmla="*/ 280170 h 285238"/>
                    <a:gd name="connsiteX0" fmla="*/ 0 w 167730"/>
                    <a:gd name="connsiteY0" fmla="*/ 20614 h 285238"/>
                    <a:gd name="connsiteX1" fmla="*/ 27597 w 167730"/>
                    <a:gd name="connsiteY1" fmla="*/ 356 h 285238"/>
                    <a:gd name="connsiteX2" fmla="*/ 58553 w 167730"/>
                    <a:gd name="connsiteY2" fmla="*/ 7500 h 285238"/>
                    <a:gd name="connsiteX3" fmla="*/ 115702 w 167730"/>
                    <a:gd name="connsiteY3" fmla="*/ 40837 h 285238"/>
                    <a:gd name="connsiteX4" fmla="*/ 142874 w 167730"/>
                    <a:gd name="connsiteY4" fmla="*/ 80144 h 285238"/>
                    <a:gd name="connsiteX5" fmla="*/ 164306 w 167730"/>
                    <a:gd name="connsiteY5" fmla="*/ 134914 h 285238"/>
                    <a:gd name="connsiteX6" fmla="*/ 159544 w 167730"/>
                    <a:gd name="connsiteY6" fmla="*/ 239689 h 285238"/>
                    <a:gd name="connsiteX7" fmla="*/ 88106 w 167730"/>
                    <a:gd name="connsiteY7" fmla="*/ 282551 h 285238"/>
                    <a:gd name="connsiteX8" fmla="*/ 2381 w 167730"/>
                    <a:gd name="connsiteY8" fmla="*/ 280170 h 285238"/>
                    <a:gd name="connsiteX0" fmla="*/ 0 w 167730"/>
                    <a:gd name="connsiteY0" fmla="*/ 20628 h 285252"/>
                    <a:gd name="connsiteX1" fmla="*/ 27597 w 167730"/>
                    <a:gd name="connsiteY1" fmla="*/ 370 h 285252"/>
                    <a:gd name="connsiteX2" fmla="*/ 58553 w 167730"/>
                    <a:gd name="connsiteY2" fmla="*/ 7514 h 285252"/>
                    <a:gd name="connsiteX3" fmla="*/ 91890 w 167730"/>
                    <a:gd name="connsiteY3" fmla="*/ 19420 h 285252"/>
                    <a:gd name="connsiteX4" fmla="*/ 115702 w 167730"/>
                    <a:gd name="connsiteY4" fmla="*/ 40851 h 285252"/>
                    <a:gd name="connsiteX5" fmla="*/ 142874 w 167730"/>
                    <a:gd name="connsiteY5" fmla="*/ 80158 h 285252"/>
                    <a:gd name="connsiteX6" fmla="*/ 164306 w 167730"/>
                    <a:gd name="connsiteY6" fmla="*/ 134928 h 285252"/>
                    <a:gd name="connsiteX7" fmla="*/ 159544 w 167730"/>
                    <a:gd name="connsiteY7" fmla="*/ 239703 h 285252"/>
                    <a:gd name="connsiteX8" fmla="*/ 88106 w 167730"/>
                    <a:gd name="connsiteY8" fmla="*/ 282565 h 285252"/>
                    <a:gd name="connsiteX9" fmla="*/ 2381 w 167730"/>
                    <a:gd name="connsiteY9" fmla="*/ 280184 h 285252"/>
                    <a:gd name="connsiteX0" fmla="*/ 0 w 167730"/>
                    <a:gd name="connsiteY0" fmla="*/ 20748 h 285372"/>
                    <a:gd name="connsiteX1" fmla="*/ 27597 w 167730"/>
                    <a:gd name="connsiteY1" fmla="*/ 490 h 285372"/>
                    <a:gd name="connsiteX2" fmla="*/ 82365 w 167730"/>
                    <a:gd name="connsiteY2" fmla="*/ 5253 h 285372"/>
                    <a:gd name="connsiteX3" fmla="*/ 91890 w 167730"/>
                    <a:gd name="connsiteY3" fmla="*/ 19540 h 285372"/>
                    <a:gd name="connsiteX4" fmla="*/ 115702 w 167730"/>
                    <a:gd name="connsiteY4" fmla="*/ 40971 h 285372"/>
                    <a:gd name="connsiteX5" fmla="*/ 142874 w 167730"/>
                    <a:gd name="connsiteY5" fmla="*/ 80278 h 285372"/>
                    <a:gd name="connsiteX6" fmla="*/ 164306 w 167730"/>
                    <a:gd name="connsiteY6" fmla="*/ 135048 h 285372"/>
                    <a:gd name="connsiteX7" fmla="*/ 159544 w 167730"/>
                    <a:gd name="connsiteY7" fmla="*/ 239823 h 285372"/>
                    <a:gd name="connsiteX8" fmla="*/ 88106 w 167730"/>
                    <a:gd name="connsiteY8" fmla="*/ 282685 h 285372"/>
                    <a:gd name="connsiteX9" fmla="*/ 2381 w 167730"/>
                    <a:gd name="connsiteY9" fmla="*/ 280304 h 285372"/>
                    <a:gd name="connsiteX0" fmla="*/ 0 w 167730"/>
                    <a:gd name="connsiteY0" fmla="*/ 20748 h 285372"/>
                    <a:gd name="connsiteX1" fmla="*/ 58553 w 167730"/>
                    <a:gd name="connsiteY1" fmla="*/ 490 h 285372"/>
                    <a:gd name="connsiteX2" fmla="*/ 82365 w 167730"/>
                    <a:gd name="connsiteY2" fmla="*/ 5253 h 285372"/>
                    <a:gd name="connsiteX3" fmla="*/ 91890 w 167730"/>
                    <a:gd name="connsiteY3" fmla="*/ 19540 h 285372"/>
                    <a:gd name="connsiteX4" fmla="*/ 115702 w 167730"/>
                    <a:gd name="connsiteY4" fmla="*/ 40971 h 285372"/>
                    <a:gd name="connsiteX5" fmla="*/ 142874 w 167730"/>
                    <a:gd name="connsiteY5" fmla="*/ 80278 h 285372"/>
                    <a:gd name="connsiteX6" fmla="*/ 164306 w 167730"/>
                    <a:gd name="connsiteY6" fmla="*/ 135048 h 285372"/>
                    <a:gd name="connsiteX7" fmla="*/ 159544 w 167730"/>
                    <a:gd name="connsiteY7" fmla="*/ 239823 h 285372"/>
                    <a:gd name="connsiteX8" fmla="*/ 88106 w 167730"/>
                    <a:gd name="connsiteY8" fmla="*/ 282685 h 285372"/>
                    <a:gd name="connsiteX9" fmla="*/ 2381 w 167730"/>
                    <a:gd name="connsiteY9" fmla="*/ 280304 h 285372"/>
                    <a:gd name="connsiteX0" fmla="*/ 0 w 167730"/>
                    <a:gd name="connsiteY0" fmla="*/ 23573 h 288197"/>
                    <a:gd name="connsiteX1" fmla="*/ 29978 w 167730"/>
                    <a:gd name="connsiteY1" fmla="*/ 934 h 288197"/>
                    <a:gd name="connsiteX2" fmla="*/ 58553 w 167730"/>
                    <a:gd name="connsiteY2" fmla="*/ 3315 h 288197"/>
                    <a:gd name="connsiteX3" fmla="*/ 82365 w 167730"/>
                    <a:gd name="connsiteY3" fmla="*/ 8078 h 288197"/>
                    <a:gd name="connsiteX4" fmla="*/ 91890 w 167730"/>
                    <a:gd name="connsiteY4" fmla="*/ 22365 h 288197"/>
                    <a:gd name="connsiteX5" fmla="*/ 115702 w 167730"/>
                    <a:gd name="connsiteY5" fmla="*/ 43796 h 288197"/>
                    <a:gd name="connsiteX6" fmla="*/ 142874 w 167730"/>
                    <a:gd name="connsiteY6" fmla="*/ 83103 h 288197"/>
                    <a:gd name="connsiteX7" fmla="*/ 164306 w 167730"/>
                    <a:gd name="connsiteY7" fmla="*/ 137873 h 288197"/>
                    <a:gd name="connsiteX8" fmla="*/ 159544 w 167730"/>
                    <a:gd name="connsiteY8" fmla="*/ 242648 h 288197"/>
                    <a:gd name="connsiteX9" fmla="*/ 88106 w 167730"/>
                    <a:gd name="connsiteY9" fmla="*/ 285510 h 288197"/>
                    <a:gd name="connsiteX10" fmla="*/ 2381 w 167730"/>
                    <a:gd name="connsiteY10" fmla="*/ 283129 h 288197"/>
                    <a:gd name="connsiteX0" fmla="*/ 0 w 174794"/>
                    <a:gd name="connsiteY0" fmla="*/ 23573 h 288197"/>
                    <a:gd name="connsiteX1" fmla="*/ 29978 w 174794"/>
                    <a:gd name="connsiteY1" fmla="*/ 934 h 288197"/>
                    <a:gd name="connsiteX2" fmla="*/ 58553 w 174794"/>
                    <a:gd name="connsiteY2" fmla="*/ 3315 h 288197"/>
                    <a:gd name="connsiteX3" fmla="*/ 82365 w 174794"/>
                    <a:gd name="connsiteY3" fmla="*/ 8078 h 288197"/>
                    <a:gd name="connsiteX4" fmla="*/ 91890 w 174794"/>
                    <a:gd name="connsiteY4" fmla="*/ 22365 h 288197"/>
                    <a:gd name="connsiteX5" fmla="*/ 115702 w 174794"/>
                    <a:gd name="connsiteY5" fmla="*/ 43796 h 288197"/>
                    <a:gd name="connsiteX6" fmla="*/ 142874 w 174794"/>
                    <a:gd name="connsiteY6" fmla="*/ 83103 h 288197"/>
                    <a:gd name="connsiteX7" fmla="*/ 173831 w 174794"/>
                    <a:gd name="connsiteY7" fmla="*/ 164066 h 288197"/>
                    <a:gd name="connsiteX8" fmla="*/ 159544 w 174794"/>
                    <a:gd name="connsiteY8" fmla="*/ 242648 h 288197"/>
                    <a:gd name="connsiteX9" fmla="*/ 88106 w 174794"/>
                    <a:gd name="connsiteY9" fmla="*/ 285510 h 288197"/>
                    <a:gd name="connsiteX10" fmla="*/ 2381 w 174794"/>
                    <a:gd name="connsiteY10" fmla="*/ 283129 h 288197"/>
                    <a:gd name="connsiteX0" fmla="*/ 0 w 174076"/>
                    <a:gd name="connsiteY0" fmla="*/ 23573 h 288197"/>
                    <a:gd name="connsiteX1" fmla="*/ 29978 w 174076"/>
                    <a:gd name="connsiteY1" fmla="*/ 934 h 288197"/>
                    <a:gd name="connsiteX2" fmla="*/ 58553 w 174076"/>
                    <a:gd name="connsiteY2" fmla="*/ 3315 h 288197"/>
                    <a:gd name="connsiteX3" fmla="*/ 82365 w 174076"/>
                    <a:gd name="connsiteY3" fmla="*/ 8078 h 288197"/>
                    <a:gd name="connsiteX4" fmla="*/ 91890 w 174076"/>
                    <a:gd name="connsiteY4" fmla="*/ 22365 h 288197"/>
                    <a:gd name="connsiteX5" fmla="*/ 115702 w 174076"/>
                    <a:gd name="connsiteY5" fmla="*/ 43796 h 288197"/>
                    <a:gd name="connsiteX6" fmla="*/ 164305 w 174076"/>
                    <a:gd name="connsiteY6" fmla="*/ 109297 h 288197"/>
                    <a:gd name="connsiteX7" fmla="*/ 173831 w 174076"/>
                    <a:gd name="connsiteY7" fmla="*/ 164066 h 288197"/>
                    <a:gd name="connsiteX8" fmla="*/ 159544 w 174076"/>
                    <a:gd name="connsiteY8" fmla="*/ 242648 h 288197"/>
                    <a:gd name="connsiteX9" fmla="*/ 88106 w 174076"/>
                    <a:gd name="connsiteY9" fmla="*/ 285510 h 288197"/>
                    <a:gd name="connsiteX10" fmla="*/ 2381 w 174076"/>
                    <a:gd name="connsiteY10" fmla="*/ 283129 h 288197"/>
                    <a:gd name="connsiteX0" fmla="*/ 0 w 173909"/>
                    <a:gd name="connsiteY0" fmla="*/ 23573 h 288197"/>
                    <a:gd name="connsiteX1" fmla="*/ 29978 w 173909"/>
                    <a:gd name="connsiteY1" fmla="*/ 934 h 288197"/>
                    <a:gd name="connsiteX2" fmla="*/ 58553 w 173909"/>
                    <a:gd name="connsiteY2" fmla="*/ 3315 h 288197"/>
                    <a:gd name="connsiteX3" fmla="*/ 82365 w 173909"/>
                    <a:gd name="connsiteY3" fmla="*/ 8078 h 288197"/>
                    <a:gd name="connsiteX4" fmla="*/ 91890 w 173909"/>
                    <a:gd name="connsiteY4" fmla="*/ 22365 h 288197"/>
                    <a:gd name="connsiteX5" fmla="*/ 144277 w 173909"/>
                    <a:gd name="connsiteY5" fmla="*/ 72371 h 288197"/>
                    <a:gd name="connsiteX6" fmla="*/ 164305 w 173909"/>
                    <a:gd name="connsiteY6" fmla="*/ 109297 h 288197"/>
                    <a:gd name="connsiteX7" fmla="*/ 173831 w 173909"/>
                    <a:gd name="connsiteY7" fmla="*/ 164066 h 288197"/>
                    <a:gd name="connsiteX8" fmla="*/ 159544 w 173909"/>
                    <a:gd name="connsiteY8" fmla="*/ 242648 h 288197"/>
                    <a:gd name="connsiteX9" fmla="*/ 88106 w 173909"/>
                    <a:gd name="connsiteY9" fmla="*/ 285510 h 288197"/>
                    <a:gd name="connsiteX10" fmla="*/ 2381 w 173909"/>
                    <a:gd name="connsiteY10" fmla="*/ 283129 h 288197"/>
                    <a:gd name="connsiteX0" fmla="*/ 0 w 173909"/>
                    <a:gd name="connsiteY0" fmla="*/ 23573 h 288197"/>
                    <a:gd name="connsiteX1" fmla="*/ 29978 w 173909"/>
                    <a:gd name="connsiteY1" fmla="*/ 934 h 288197"/>
                    <a:gd name="connsiteX2" fmla="*/ 58553 w 173909"/>
                    <a:gd name="connsiteY2" fmla="*/ 3315 h 288197"/>
                    <a:gd name="connsiteX3" fmla="*/ 82365 w 173909"/>
                    <a:gd name="connsiteY3" fmla="*/ 8078 h 288197"/>
                    <a:gd name="connsiteX4" fmla="*/ 110940 w 173909"/>
                    <a:gd name="connsiteY4" fmla="*/ 41415 h 288197"/>
                    <a:gd name="connsiteX5" fmla="*/ 144277 w 173909"/>
                    <a:gd name="connsiteY5" fmla="*/ 72371 h 288197"/>
                    <a:gd name="connsiteX6" fmla="*/ 164305 w 173909"/>
                    <a:gd name="connsiteY6" fmla="*/ 109297 h 288197"/>
                    <a:gd name="connsiteX7" fmla="*/ 173831 w 173909"/>
                    <a:gd name="connsiteY7" fmla="*/ 164066 h 288197"/>
                    <a:gd name="connsiteX8" fmla="*/ 159544 w 173909"/>
                    <a:gd name="connsiteY8" fmla="*/ 242648 h 288197"/>
                    <a:gd name="connsiteX9" fmla="*/ 88106 w 173909"/>
                    <a:gd name="connsiteY9" fmla="*/ 285510 h 288197"/>
                    <a:gd name="connsiteX10" fmla="*/ 2381 w 173909"/>
                    <a:gd name="connsiteY10" fmla="*/ 283129 h 288197"/>
                    <a:gd name="connsiteX0" fmla="*/ 0 w 173909"/>
                    <a:gd name="connsiteY0" fmla="*/ 23573 h 288197"/>
                    <a:gd name="connsiteX1" fmla="*/ 29978 w 173909"/>
                    <a:gd name="connsiteY1" fmla="*/ 934 h 288197"/>
                    <a:gd name="connsiteX2" fmla="*/ 58553 w 173909"/>
                    <a:gd name="connsiteY2" fmla="*/ 3315 h 288197"/>
                    <a:gd name="connsiteX3" fmla="*/ 110940 w 173909"/>
                    <a:gd name="connsiteY3" fmla="*/ 24746 h 288197"/>
                    <a:gd name="connsiteX4" fmla="*/ 110940 w 173909"/>
                    <a:gd name="connsiteY4" fmla="*/ 41415 h 288197"/>
                    <a:gd name="connsiteX5" fmla="*/ 144277 w 173909"/>
                    <a:gd name="connsiteY5" fmla="*/ 72371 h 288197"/>
                    <a:gd name="connsiteX6" fmla="*/ 164305 w 173909"/>
                    <a:gd name="connsiteY6" fmla="*/ 109297 h 288197"/>
                    <a:gd name="connsiteX7" fmla="*/ 173831 w 173909"/>
                    <a:gd name="connsiteY7" fmla="*/ 164066 h 288197"/>
                    <a:gd name="connsiteX8" fmla="*/ 159544 w 173909"/>
                    <a:gd name="connsiteY8" fmla="*/ 242648 h 288197"/>
                    <a:gd name="connsiteX9" fmla="*/ 88106 w 173909"/>
                    <a:gd name="connsiteY9" fmla="*/ 285510 h 288197"/>
                    <a:gd name="connsiteX10" fmla="*/ 2381 w 173909"/>
                    <a:gd name="connsiteY10" fmla="*/ 283129 h 288197"/>
                    <a:gd name="connsiteX0" fmla="*/ 0 w 176270"/>
                    <a:gd name="connsiteY0" fmla="*/ 23573 h 288197"/>
                    <a:gd name="connsiteX1" fmla="*/ 29978 w 176270"/>
                    <a:gd name="connsiteY1" fmla="*/ 934 h 288197"/>
                    <a:gd name="connsiteX2" fmla="*/ 58553 w 176270"/>
                    <a:gd name="connsiteY2" fmla="*/ 3315 h 288197"/>
                    <a:gd name="connsiteX3" fmla="*/ 110940 w 176270"/>
                    <a:gd name="connsiteY3" fmla="*/ 24746 h 288197"/>
                    <a:gd name="connsiteX4" fmla="*/ 110940 w 176270"/>
                    <a:gd name="connsiteY4" fmla="*/ 41415 h 288197"/>
                    <a:gd name="connsiteX5" fmla="*/ 144277 w 176270"/>
                    <a:gd name="connsiteY5" fmla="*/ 72371 h 288197"/>
                    <a:gd name="connsiteX6" fmla="*/ 164305 w 176270"/>
                    <a:gd name="connsiteY6" fmla="*/ 109297 h 288197"/>
                    <a:gd name="connsiteX7" fmla="*/ 176212 w 176270"/>
                    <a:gd name="connsiteY7" fmla="*/ 190260 h 288197"/>
                    <a:gd name="connsiteX8" fmla="*/ 159544 w 176270"/>
                    <a:gd name="connsiteY8" fmla="*/ 242648 h 288197"/>
                    <a:gd name="connsiteX9" fmla="*/ 88106 w 176270"/>
                    <a:gd name="connsiteY9" fmla="*/ 285510 h 288197"/>
                    <a:gd name="connsiteX10" fmla="*/ 2381 w 176270"/>
                    <a:gd name="connsiteY10" fmla="*/ 283129 h 288197"/>
                    <a:gd name="connsiteX0" fmla="*/ 0 w 181046"/>
                    <a:gd name="connsiteY0" fmla="*/ 23573 h 288197"/>
                    <a:gd name="connsiteX1" fmla="*/ 29978 w 181046"/>
                    <a:gd name="connsiteY1" fmla="*/ 934 h 288197"/>
                    <a:gd name="connsiteX2" fmla="*/ 58553 w 181046"/>
                    <a:gd name="connsiteY2" fmla="*/ 3315 h 288197"/>
                    <a:gd name="connsiteX3" fmla="*/ 110940 w 181046"/>
                    <a:gd name="connsiteY3" fmla="*/ 24746 h 288197"/>
                    <a:gd name="connsiteX4" fmla="*/ 110940 w 181046"/>
                    <a:gd name="connsiteY4" fmla="*/ 41415 h 288197"/>
                    <a:gd name="connsiteX5" fmla="*/ 144277 w 181046"/>
                    <a:gd name="connsiteY5" fmla="*/ 72371 h 288197"/>
                    <a:gd name="connsiteX6" fmla="*/ 178592 w 181046"/>
                    <a:gd name="connsiteY6" fmla="*/ 145016 h 288197"/>
                    <a:gd name="connsiteX7" fmla="*/ 176212 w 181046"/>
                    <a:gd name="connsiteY7" fmla="*/ 190260 h 288197"/>
                    <a:gd name="connsiteX8" fmla="*/ 159544 w 181046"/>
                    <a:gd name="connsiteY8" fmla="*/ 242648 h 288197"/>
                    <a:gd name="connsiteX9" fmla="*/ 88106 w 181046"/>
                    <a:gd name="connsiteY9" fmla="*/ 285510 h 288197"/>
                    <a:gd name="connsiteX10" fmla="*/ 2381 w 181046"/>
                    <a:gd name="connsiteY10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10940 w 179458"/>
                    <a:gd name="connsiteY3" fmla="*/ 24746 h 288197"/>
                    <a:gd name="connsiteX4" fmla="*/ 110940 w 179458"/>
                    <a:gd name="connsiteY4" fmla="*/ 41415 h 288197"/>
                    <a:gd name="connsiteX5" fmla="*/ 165708 w 179458"/>
                    <a:gd name="connsiteY5" fmla="*/ 100946 h 288197"/>
                    <a:gd name="connsiteX6" fmla="*/ 178592 w 179458"/>
                    <a:gd name="connsiteY6" fmla="*/ 145016 h 288197"/>
                    <a:gd name="connsiteX7" fmla="*/ 176212 w 179458"/>
                    <a:gd name="connsiteY7" fmla="*/ 190260 h 288197"/>
                    <a:gd name="connsiteX8" fmla="*/ 159544 w 179458"/>
                    <a:gd name="connsiteY8" fmla="*/ 242648 h 288197"/>
                    <a:gd name="connsiteX9" fmla="*/ 88106 w 179458"/>
                    <a:gd name="connsiteY9" fmla="*/ 285510 h 288197"/>
                    <a:gd name="connsiteX10" fmla="*/ 2381 w 179458"/>
                    <a:gd name="connsiteY10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10940 w 179458"/>
                    <a:gd name="connsiteY3" fmla="*/ 24746 h 288197"/>
                    <a:gd name="connsiteX4" fmla="*/ 110940 w 179458"/>
                    <a:gd name="connsiteY4" fmla="*/ 41415 h 288197"/>
                    <a:gd name="connsiteX5" fmla="*/ 156184 w 179458"/>
                    <a:gd name="connsiteY5" fmla="*/ 72372 h 288197"/>
                    <a:gd name="connsiteX6" fmla="*/ 165708 w 179458"/>
                    <a:gd name="connsiteY6" fmla="*/ 100946 h 288197"/>
                    <a:gd name="connsiteX7" fmla="*/ 178592 w 179458"/>
                    <a:gd name="connsiteY7" fmla="*/ 145016 h 288197"/>
                    <a:gd name="connsiteX8" fmla="*/ 176212 w 179458"/>
                    <a:gd name="connsiteY8" fmla="*/ 190260 h 288197"/>
                    <a:gd name="connsiteX9" fmla="*/ 159544 w 179458"/>
                    <a:gd name="connsiteY9" fmla="*/ 242648 h 288197"/>
                    <a:gd name="connsiteX10" fmla="*/ 88106 w 179458"/>
                    <a:gd name="connsiteY10" fmla="*/ 285510 h 288197"/>
                    <a:gd name="connsiteX11" fmla="*/ 2381 w 179458"/>
                    <a:gd name="connsiteY11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10940 w 179458"/>
                    <a:gd name="connsiteY3" fmla="*/ 24746 h 288197"/>
                    <a:gd name="connsiteX4" fmla="*/ 141896 w 179458"/>
                    <a:gd name="connsiteY4" fmla="*/ 55703 h 288197"/>
                    <a:gd name="connsiteX5" fmla="*/ 156184 w 179458"/>
                    <a:gd name="connsiteY5" fmla="*/ 72372 h 288197"/>
                    <a:gd name="connsiteX6" fmla="*/ 165708 w 179458"/>
                    <a:gd name="connsiteY6" fmla="*/ 100946 h 288197"/>
                    <a:gd name="connsiteX7" fmla="*/ 178592 w 179458"/>
                    <a:gd name="connsiteY7" fmla="*/ 145016 h 288197"/>
                    <a:gd name="connsiteX8" fmla="*/ 176212 w 179458"/>
                    <a:gd name="connsiteY8" fmla="*/ 190260 h 288197"/>
                    <a:gd name="connsiteX9" fmla="*/ 159544 w 179458"/>
                    <a:gd name="connsiteY9" fmla="*/ 242648 h 288197"/>
                    <a:gd name="connsiteX10" fmla="*/ 88106 w 179458"/>
                    <a:gd name="connsiteY10" fmla="*/ 285510 h 288197"/>
                    <a:gd name="connsiteX11" fmla="*/ 2381 w 179458"/>
                    <a:gd name="connsiteY11" fmla="*/ 283129 h 288197"/>
                    <a:gd name="connsiteX0" fmla="*/ 0 w 179458"/>
                    <a:gd name="connsiteY0" fmla="*/ 23573 h 288197"/>
                    <a:gd name="connsiteX1" fmla="*/ 29978 w 179458"/>
                    <a:gd name="connsiteY1" fmla="*/ 934 h 288197"/>
                    <a:gd name="connsiteX2" fmla="*/ 58553 w 179458"/>
                    <a:gd name="connsiteY2" fmla="*/ 3315 h 288197"/>
                    <a:gd name="connsiteX3" fmla="*/ 137134 w 179458"/>
                    <a:gd name="connsiteY3" fmla="*/ 31890 h 288197"/>
                    <a:gd name="connsiteX4" fmla="*/ 141896 w 179458"/>
                    <a:gd name="connsiteY4" fmla="*/ 55703 h 288197"/>
                    <a:gd name="connsiteX5" fmla="*/ 156184 w 179458"/>
                    <a:gd name="connsiteY5" fmla="*/ 72372 h 288197"/>
                    <a:gd name="connsiteX6" fmla="*/ 165708 w 179458"/>
                    <a:gd name="connsiteY6" fmla="*/ 100946 h 288197"/>
                    <a:gd name="connsiteX7" fmla="*/ 178592 w 179458"/>
                    <a:gd name="connsiteY7" fmla="*/ 145016 h 288197"/>
                    <a:gd name="connsiteX8" fmla="*/ 176212 w 179458"/>
                    <a:gd name="connsiteY8" fmla="*/ 190260 h 288197"/>
                    <a:gd name="connsiteX9" fmla="*/ 159544 w 179458"/>
                    <a:gd name="connsiteY9" fmla="*/ 242648 h 288197"/>
                    <a:gd name="connsiteX10" fmla="*/ 88106 w 179458"/>
                    <a:gd name="connsiteY10" fmla="*/ 285510 h 288197"/>
                    <a:gd name="connsiteX11" fmla="*/ 2381 w 179458"/>
                    <a:gd name="connsiteY11" fmla="*/ 283129 h 288197"/>
                    <a:gd name="connsiteX0" fmla="*/ 0 w 179458"/>
                    <a:gd name="connsiteY0" fmla="*/ 23097 h 287721"/>
                    <a:gd name="connsiteX1" fmla="*/ 29978 w 179458"/>
                    <a:gd name="connsiteY1" fmla="*/ 458 h 287721"/>
                    <a:gd name="connsiteX2" fmla="*/ 110941 w 179458"/>
                    <a:gd name="connsiteY2" fmla="*/ 12364 h 287721"/>
                    <a:gd name="connsiteX3" fmla="*/ 137134 w 179458"/>
                    <a:gd name="connsiteY3" fmla="*/ 31414 h 287721"/>
                    <a:gd name="connsiteX4" fmla="*/ 141896 w 179458"/>
                    <a:gd name="connsiteY4" fmla="*/ 55227 h 287721"/>
                    <a:gd name="connsiteX5" fmla="*/ 156184 w 179458"/>
                    <a:gd name="connsiteY5" fmla="*/ 71896 h 287721"/>
                    <a:gd name="connsiteX6" fmla="*/ 165708 w 179458"/>
                    <a:gd name="connsiteY6" fmla="*/ 100470 h 287721"/>
                    <a:gd name="connsiteX7" fmla="*/ 178592 w 179458"/>
                    <a:gd name="connsiteY7" fmla="*/ 144540 h 287721"/>
                    <a:gd name="connsiteX8" fmla="*/ 176212 w 179458"/>
                    <a:gd name="connsiteY8" fmla="*/ 189784 h 287721"/>
                    <a:gd name="connsiteX9" fmla="*/ 159544 w 179458"/>
                    <a:gd name="connsiteY9" fmla="*/ 242172 h 287721"/>
                    <a:gd name="connsiteX10" fmla="*/ 88106 w 179458"/>
                    <a:gd name="connsiteY10" fmla="*/ 285034 h 287721"/>
                    <a:gd name="connsiteX11" fmla="*/ 2381 w 179458"/>
                    <a:gd name="connsiteY11" fmla="*/ 282653 h 287721"/>
                    <a:gd name="connsiteX0" fmla="*/ 0 w 179458"/>
                    <a:gd name="connsiteY0" fmla="*/ 25425 h 290049"/>
                    <a:gd name="connsiteX1" fmla="*/ 94272 w 179458"/>
                    <a:gd name="connsiteY1" fmla="*/ 405 h 290049"/>
                    <a:gd name="connsiteX2" fmla="*/ 110941 w 179458"/>
                    <a:gd name="connsiteY2" fmla="*/ 14692 h 290049"/>
                    <a:gd name="connsiteX3" fmla="*/ 137134 w 179458"/>
                    <a:gd name="connsiteY3" fmla="*/ 33742 h 290049"/>
                    <a:gd name="connsiteX4" fmla="*/ 141896 w 179458"/>
                    <a:gd name="connsiteY4" fmla="*/ 57555 h 290049"/>
                    <a:gd name="connsiteX5" fmla="*/ 156184 w 179458"/>
                    <a:gd name="connsiteY5" fmla="*/ 74224 h 290049"/>
                    <a:gd name="connsiteX6" fmla="*/ 165708 w 179458"/>
                    <a:gd name="connsiteY6" fmla="*/ 102798 h 290049"/>
                    <a:gd name="connsiteX7" fmla="*/ 178592 w 179458"/>
                    <a:gd name="connsiteY7" fmla="*/ 146868 h 290049"/>
                    <a:gd name="connsiteX8" fmla="*/ 176212 w 179458"/>
                    <a:gd name="connsiteY8" fmla="*/ 192112 h 290049"/>
                    <a:gd name="connsiteX9" fmla="*/ 159544 w 179458"/>
                    <a:gd name="connsiteY9" fmla="*/ 244500 h 290049"/>
                    <a:gd name="connsiteX10" fmla="*/ 88106 w 179458"/>
                    <a:gd name="connsiteY10" fmla="*/ 287362 h 290049"/>
                    <a:gd name="connsiteX11" fmla="*/ 2381 w 179458"/>
                    <a:gd name="connsiteY11" fmla="*/ 284981 h 290049"/>
                    <a:gd name="connsiteX0" fmla="*/ 0 w 179458"/>
                    <a:gd name="connsiteY0" fmla="*/ 25097 h 289721"/>
                    <a:gd name="connsiteX1" fmla="*/ 65697 w 179458"/>
                    <a:gd name="connsiteY1" fmla="*/ 2459 h 289721"/>
                    <a:gd name="connsiteX2" fmla="*/ 94272 w 179458"/>
                    <a:gd name="connsiteY2" fmla="*/ 77 h 289721"/>
                    <a:gd name="connsiteX3" fmla="*/ 110941 w 179458"/>
                    <a:gd name="connsiteY3" fmla="*/ 14364 h 289721"/>
                    <a:gd name="connsiteX4" fmla="*/ 137134 w 179458"/>
                    <a:gd name="connsiteY4" fmla="*/ 33414 h 289721"/>
                    <a:gd name="connsiteX5" fmla="*/ 141896 w 179458"/>
                    <a:gd name="connsiteY5" fmla="*/ 57227 h 289721"/>
                    <a:gd name="connsiteX6" fmla="*/ 156184 w 179458"/>
                    <a:gd name="connsiteY6" fmla="*/ 73896 h 289721"/>
                    <a:gd name="connsiteX7" fmla="*/ 165708 w 179458"/>
                    <a:gd name="connsiteY7" fmla="*/ 102470 h 289721"/>
                    <a:gd name="connsiteX8" fmla="*/ 178592 w 179458"/>
                    <a:gd name="connsiteY8" fmla="*/ 146540 h 289721"/>
                    <a:gd name="connsiteX9" fmla="*/ 176212 w 179458"/>
                    <a:gd name="connsiteY9" fmla="*/ 191784 h 289721"/>
                    <a:gd name="connsiteX10" fmla="*/ 159544 w 179458"/>
                    <a:gd name="connsiteY10" fmla="*/ 244172 h 289721"/>
                    <a:gd name="connsiteX11" fmla="*/ 88106 w 179458"/>
                    <a:gd name="connsiteY11" fmla="*/ 287034 h 289721"/>
                    <a:gd name="connsiteX12" fmla="*/ 2381 w 179458"/>
                    <a:gd name="connsiteY12" fmla="*/ 284653 h 289721"/>
                    <a:gd name="connsiteX0" fmla="*/ 38100 w 177077"/>
                    <a:gd name="connsiteY0" fmla="*/ 1285 h 289721"/>
                    <a:gd name="connsiteX1" fmla="*/ 63316 w 177077"/>
                    <a:gd name="connsiteY1" fmla="*/ 2459 h 289721"/>
                    <a:gd name="connsiteX2" fmla="*/ 91891 w 177077"/>
                    <a:gd name="connsiteY2" fmla="*/ 77 h 289721"/>
                    <a:gd name="connsiteX3" fmla="*/ 108560 w 177077"/>
                    <a:gd name="connsiteY3" fmla="*/ 14364 h 289721"/>
                    <a:gd name="connsiteX4" fmla="*/ 134753 w 177077"/>
                    <a:gd name="connsiteY4" fmla="*/ 33414 h 289721"/>
                    <a:gd name="connsiteX5" fmla="*/ 139515 w 177077"/>
                    <a:gd name="connsiteY5" fmla="*/ 57227 h 289721"/>
                    <a:gd name="connsiteX6" fmla="*/ 153803 w 177077"/>
                    <a:gd name="connsiteY6" fmla="*/ 73896 h 289721"/>
                    <a:gd name="connsiteX7" fmla="*/ 163327 w 177077"/>
                    <a:gd name="connsiteY7" fmla="*/ 102470 h 289721"/>
                    <a:gd name="connsiteX8" fmla="*/ 176211 w 177077"/>
                    <a:gd name="connsiteY8" fmla="*/ 146540 h 289721"/>
                    <a:gd name="connsiteX9" fmla="*/ 173831 w 177077"/>
                    <a:gd name="connsiteY9" fmla="*/ 191784 h 289721"/>
                    <a:gd name="connsiteX10" fmla="*/ 157163 w 177077"/>
                    <a:gd name="connsiteY10" fmla="*/ 244172 h 289721"/>
                    <a:gd name="connsiteX11" fmla="*/ 85725 w 177077"/>
                    <a:gd name="connsiteY11" fmla="*/ 287034 h 289721"/>
                    <a:gd name="connsiteX12" fmla="*/ 0 w 177077"/>
                    <a:gd name="connsiteY12" fmla="*/ 284653 h 289721"/>
                    <a:gd name="connsiteX0" fmla="*/ 38100 w 177077"/>
                    <a:gd name="connsiteY0" fmla="*/ 1285 h 289721"/>
                    <a:gd name="connsiteX1" fmla="*/ 63316 w 177077"/>
                    <a:gd name="connsiteY1" fmla="*/ 2459 h 289721"/>
                    <a:gd name="connsiteX2" fmla="*/ 91891 w 177077"/>
                    <a:gd name="connsiteY2" fmla="*/ 77 h 289721"/>
                    <a:gd name="connsiteX3" fmla="*/ 108560 w 177077"/>
                    <a:gd name="connsiteY3" fmla="*/ 14364 h 289721"/>
                    <a:gd name="connsiteX4" fmla="*/ 139515 w 177077"/>
                    <a:gd name="connsiteY4" fmla="*/ 57227 h 289721"/>
                    <a:gd name="connsiteX5" fmla="*/ 153803 w 177077"/>
                    <a:gd name="connsiteY5" fmla="*/ 73896 h 289721"/>
                    <a:gd name="connsiteX6" fmla="*/ 163327 w 177077"/>
                    <a:gd name="connsiteY6" fmla="*/ 102470 h 289721"/>
                    <a:gd name="connsiteX7" fmla="*/ 176211 w 177077"/>
                    <a:gd name="connsiteY7" fmla="*/ 146540 h 289721"/>
                    <a:gd name="connsiteX8" fmla="*/ 173831 w 177077"/>
                    <a:gd name="connsiteY8" fmla="*/ 191784 h 289721"/>
                    <a:gd name="connsiteX9" fmla="*/ 157163 w 177077"/>
                    <a:gd name="connsiteY9" fmla="*/ 244172 h 289721"/>
                    <a:gd name="connsiteX10" fmla="*/ 85725 w 177077"/>
                    <a:gd name="connsiteY10" fmla="*/ 287034 h 289721"/>
                    <a:gd name="connsiteX11" fmla="*/ 0 w 177077"/>
                    <a:gd name="connsiteY11" fmla="*/ 284653 h 289721"/>
                    <a:gd name="connsiteX0" fmla="*/ 38100 w 177077"/>
                    <a:gd name="connsiteY0" fmla="*/ 5582 h 294018"/>
                    <a:gd name="connsiteX1" fmla="*/ 63316 w 177077"/>
                    <a:gd name="connsiteY1" fmla="*/ 6756 h 294018"/>
                    <a:gd name="connsiteX2" fmla="*/ 91891 w 177077"/>
                    <a:gd name="connsiteY2" fmla="*/ 4374 h 294018"/>
                    <a:gd name="connsiteX3" fmla="*/ 139515 w 177077"/>
                    <a:gd name="connsiteY3" fmla="*/ 61524 h 294018"/>
                    <a:gd name="connsiteX4" fmla="*/ 153803 w 177077"/>
                    <a:gd name="connsiteY4" fmla="*/ 78193 h 294018"/>
                    <a:gd name="connsiteX5" fmla="*/ 163327 w 177077"/>
                    <a:gd name="connsiteY5" fmla="*/ 106767 h 294018"/>
                    <a:gd name="connsiteX6" fmla="*/ 176211 w 177077"/>
                    <a:gd name="connsiteY6" fmla="*/ 150837 h 294018"/>
                    <a:gd name="connsiteX7" fmla="*/ 173831 w 177077"/>
                    <a:gd name="connsiteY7" fmla="*/ 196081 h 294018"/>
                    <a:gd name="connsiteX8" fmla="*/ 157163 w 177077"/>
                    <a:gd name="connsiteY8" fmla="*/ 248469 h 294018"/>
                    <a:gd name="connsiteX9" fmla="*/ 85725 w 177077"/>
                    <a:gd name="connsiteY9" fmla="*/ 291331 h 294018"/>
                    <a:gd name="connsiteX10" fmla="*/ 0 w 177077"/>
                    <a:gd name="connsiteY10" fmla="*/ 288950 h 294018"/>
                    <a:gd name="connsiteX0" fmla="*/ 38100 w 177077"/>
                    <a:gd name="connsiteY0" fmla="*/ 5582 h 294018"/>
                    <a:gd name="connsiteX1" fmla="*/ 63316 w 177077"/>
                    <a:gd name="connsiteY1" fmla="*/ 6756 h 294018"/>
                    <a:gd name="connsiteX2" fmla="*/ 91891 w 177077"/>
                    <a:gd name="connsiteY2" fmla="*/ 4374 h 294018"/>
                    <a:gd name="connsiteX3" fmla="*/ 139515 w 177077"/>
                    <a:gd name="connsiteY3" fmla="*/ 61524 h 294018"/>
                    <a:gd name="connsiteX4" fmla="*/ 163327 w 177077"/>
                    <a:gd name="connsiteY4" fmla="*/ 106767 h 294018"/>
                    <a:gd name="connsiteX5" fmla="*/ 176211 w 177077"/>
                    <a:gd name="connsiteY5" fmla="*/ 150837 h 294018"/>
                    <a:gd name="connsiteX6" fmla="*/ 173831 w 177077"/>
                    <a:gd name="connsiteY6" fmla="*/ 196081 h 294018"/>
                    <a:gd name="connsiteX7" fmla="*/ 157163 w 177077"/>
                    <a:gd name="connsiteY7" fmla="*/ 248469 h 294018"/>
                    <a:gd name="connsiteX8" fmla="*/ 85725 w 177077"/>
                    <a:gd name="connsiteY8" fmla="*/ 291331 h 294018"/>
                    <a:gd name="connsiteX9" fmla="*/ 0 w 177077"/>
                    <a:gd name="connsiteY9" fmla="*/ 288950 h 294018"/>
                    <a:gd name="connsiteX0" fmla="*/ 38100 w 177077"/>
                    <a:gd name="connsiteY0" fmla="*/ 5111 h 293547"/>
                    <a:gd name="connsiteX1" fmla="*/ 91891 w 177077"/>
                    <a:gd name="connsiteY1" fmla="*/ 3903 h 293547"/>
                    <a:gd name="connsiteX2" fmla="*/ 139515 w 177077"/>
                    <a:gd name="connsiteY2" fmla="*/ 61053 h 293547"/>
                    <a:gd name="connsiteX3" fmla="*/ 163327 w 177077"/>
                    <a:gd name="connsiteY3" fmla="*/ 106296 h 293547"/>
                    <a:gd name="connsiteX4" fmla="*/ 176211 w 177077"/>
                    <a:gd name="connsiteY4" fmla="*/ 150366 h 293547"/>
                    <a:gd name="connsiteX5" fmla="*/ 173831 w 177077"/>
                    <a:gd name="connsiteY5" fmla="*/ 195610 h 293547"/>
                    <a:gd name="connsiteX6" fmla="*/ 157163 w 177077"/>
                    <a:gd name="connsiteY6" fmla="*/ 247998 h 293547"/>
                    <a:gd name="connsiteX7" fmla="*/ 85725 w 177077"/>
                    <a:gd name="connsiteY7" fmla="*/ 290860 h 293547"/>
                    <a:gd name="connsiteX8" fmla="*/ 0 w 177077"/>
                    <a:gd name="connsiteY8" fmla="*/ 288479 h 293547"/>
                    <a:gd name="connsiteX0" fmla="*/ 91891 w 177077"/>
                    <a:gd name="connsiteY0" fmla="*/ 0 h 289644"/>
                    <a:gd name="connsiteX1" fmla="*/ 139515 w 177077"/>
                    <a:gd name="connsiteY1" fmla="*/ 57150 h 289644"/>
                    <a:gd name="connsiteX2" fmla="*/ 163327 w 177077"/>
                    <a:gd name="connsiteY2" fmla="*/ 102393 h 289644"/>
                    <a:gd name="connsiteX3" fmla="*/ 176211 w 177077"/>
                    <a:gd name="connsiteY3" fmla="*/ 146463 h 289644"/>
                    <a:gd name="connsiteX4" fmla="*/ 173831 w 177077"/>
                    <a:gd name="connsiteY4" fmla="*/ 191707 h 289644"/>
                    <a:gd name="connsiteX5" fmla="*/ 157163 w 177077"/>
                    <a:gd name="connsiteY5" fmla="*/ 244095 h 289644"/>
                    <a:gd name="connsiteX6" fmla="*/ 85725 w 177077"/>
                    <a:gd name="connsiteY6" fmla="*/ 286957 h 289644"/>
                    <a:gd name="connsiteX7" fmla="*/ 0 w 177077"/>
                    <a:gd name="connsiteY7" fmla="*/ 284576 h 289644"/>
                    <a:gd name="connsiteX0" fmla="*/ 139515 w 177077"/>
                    <a:gd name="connsiteY0" fmla="*/ 0 h 232494"/>
                    <a:gd name="connsiteX1" fmla="*/ 163327 w 177077"/>
                    <a:gd name="connsiteY1" fmla="*/ 45243 h 232494"/>
                    <a:gd name="connsiteX2" fmla="*/ 176211 w 177077"/>
                    <a:gd name="connsiteY2" fmla="*/ 89313 h 232494"/>
                    <a:gd name="connsiteX3" fmla="*/ 173831 w 177077"/>
                    <a:gd name="connsiteY3" fmla="*/ 134557 h 232494"/>
                    <a:gd name="connsiteX4" fmla="*/ 157163 w 177077"/>
                    <a:gd name="connsiteY4" fmla="*/ 186945 h 232494"/>
                    <a:gd name="connsiteX5" fmla="*/ 85725 w 177077"/>
                    <a:gd name="connsiteY5" fmla="*/ 229807 h 232494"/>
                    <a:gd name="connsiteX6" fmla="*/ 0 w 177077"/>
                    <a:gd name="connsiteY6" fmla="*/ 227426 h 232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077" h="232494">
                      <a:moveTo>
                        <a:pt x="139515" y="0"/>
                      </a:moveTo>
                      <a:cubicBezTo>
                        <a:pt x="151421" y="17066"/>
                        <a:pt x="157211" y="30357"/>
                        <a:pt x="163327" y="45243"/>
                      </a:cubicBezTo>
                      <a:cubicBezTo>
                        <a:pt x="169443" y="60129"/>
                        <a:pt x="174460" y="74427"/>
                        <a:pt x="176211" y="89313"/>
                      </a:cubicBezTo>
                      <a:cubicBezTo>
                        <a:pt x="177962" y="104199"/>
                        <a:pt x="177006" y="118285"/>
                        <a:pt x="173831" y="134557"/>
                      </a:cubicBezTo>
                      <a:cubicBezTo>
                        <a:pt x="170656" y="150829"/>
                        <a:pt x="171847" y="171070"/>
                        <a:pt x="157163" y="186945"/>
                      </a:cubicBezTo>
                      <a:cubicBezTo>
                        <a:pt x="142479" y="202820"/>
                        <a:pt x="111919" y="223060"/>
                        <a:pt x="85725" y="229807"/>
                      </a:cubicBezTo>
                      <a:cubicBezTo>
                        <a:pt x="59531" y="236554"/>
                        <a:pt x="12700" y="228617"/>
                        <a:pt x="0" y="22742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995359" flipH="1">
                  <a:off x="4707031" y="2899384"/>
                  <a:ext cx="253830" cy="307842"/>
                </a:xfrm>
                <a:custGeom>
                  <a:avLst/>
                  <a:gdLst>
                    <a:gd name="connsiteX0" fmla="*/ 185737 w 353429"/>
                    <a:gd name="connsiteY0" fmla="*/ 0 h 200293"/>
                    <a:gd name="connsiteX1" fmla="*/ 271462 w 353429"/>
                    <a:gd name="connsiteY1" fmla="*/ 35719 h 200293"/>
                    <a:gd name="connsiteX2" fmla="*/ 338137 w 353429"/>
                    <a:gd name="connsiteY2" fmla="*/ 121444 h 200293"/>
                    <a:gd name="connsiteX3" fmla="*/ 345281 w 353429"/>
                    <a:gd name="connsiteY3" fmla="*/ 195263 h 200293"/>
                    <a:gd name="connsiteX4" fmla="*/ 240506 w 353429"/>
                    <a:gd name="connsiteY4" fmla="*/ 188119 h 200293"/>
                    <a:gd name="connsiteX5" fmla="*/ 128587 w 353429"/>
                    <a:gd name="connsiteY5" fmla="*/ 142875 h 200293"/>
                    <a:gd name="connsiteX6" fmla="*/ 16668 w 353429"/>
                    <a:gd name="connsiteY6" fmla="*/ 19050 h 200293"/>
                    <a:gd name="connsiteX7" fmla="*/ 0 w 353429"/>
                    <a:gd name="connsiteY7" fmla="*/ 16669 h 200293"/>
                    <a:gd name="connsiteX0" fmla="*/ 221683 w 389375"/>
                    <a:gd name="connsiteY0" fmla="*/ 98277 h 298570"/>
                    <a:gd name="connsiteX1" fmla="*/ 307408 w 389375"/>
                    <a:gd name="connsiteY1" fmla="*/ 133996 h 298570"/>
                    <a:gd name="connsiteX2" fmla="*/ 374083 w 389375"/>
                    <a:gd name="connsiteY2" fmla="*/ 219721 h 298570"/>
                    <a:gd name="connsiteX3" fmla="*/ 381227 w 389375"/>
                    <a:gd name="connsiteY3" fmla="*/ 293540 h 298570"/>
                    <a:gd name="connsiteX4" fmla="*/ 276452 w 389375"/>
                    <a:gd name="connsiteY4" fmla="*/ 286396 h 298570"/>
                    <a:gd name="connsiteX5" fmla="*/ 164533 w 389375"/>
                    <a:gd name="connsiteY5" fmla="*/ 241152 h 298570"/>
                    <a:gd name="connsiteX6" fmla="*/ 52614 w 389375"/>
                    <a:gd name="connsiteY6" fmla="*/ 117327 h 298570"/>
                    <a:gd name="connsiteX7" fmla="*/ -1 w 389375"/>
                    <a:gd name="connsiteY7" fmla="*/ 0 h 298570"/>
                    <a:gd name="connsiteX0" fmla="*/ 225477 w 393169"/>
                    <a:gd name="connsiteY0" fmla="*/ 106739 h 307032"/>
                    <a:gd name="connsiteX1" fmla="*/ 311202 w 393169"/>
                    <a:gd name="connsiteY1" fmla="*/ 142458 h 307032"/>
                    <a:gd name="connsiteX2" fmla="*/ 377877 w 393169"/>
                    <a:gd name="connsiteY2" fmla="*/ 228183 h 307032"/>
                    <a:gd name="connsiteX3" fmla="*/ 385021 w 393169"/>
                    <a:gd name="connsiteY3" fmla="*/ 302002 h 307032"/>
                    <a:gd name="connsiteX4" fmla="*/ 280246 w 393169"/>
                    <a:gd name="connsiteY4" fmla="*/ 294858 h 307032"/>
                    <a:gd name="connsiteX5" fmla="*/ 168327 w 393169"/>
                    <a:gd name="connsiteY5" fmla="*/ 249614 h 307032"/>
                    <a:gd name="connsiteX6" fmla="*/ 56408 w 393169"/>
                    <a:gd name="connsiteY6" fmla="*/ 125789 h 307032"/>
                    <a:gd name="connsiteX7" fmla="*/ 0 w 393169"/>
                    <a:gd name="connsiteY7" fmla="*/ 0 h 307032"/>
                    <a:gd name="connsiteX0" fmla="*/ 244001 w 411693"/>
                    <a:gd name="connsiteY0" fmla="*/ 115650 h 315943"/>
                    <a:gd name="connsiteX1" fmla="*/ 329726 w 411693"/>
                    <a:gd name="connsiteY1" fmla="*/ 151369 h 315943"/>
                    <a:gd name="connsiteX2" fmla="*/ 396401 w 411693"/>
                    <a:gd name="connsiteY2" fmla="*/ 237094 h 315943"/>
                    <a:gd name="connsiteX3" fmla="*/ 403545 w 411693"/>
                    <a:gd name="connsiteY3" fmla="*/ 310913 h 315943"/>
                    <a:gd name="connsiteX4" fmla="*/ 298770 w 411693"/>
                    <a:gd name="connsiteY4" fmla="*/ 303769 h 315943"/>
                    <a:gd name="connsiteX5" fmla="*/ 186851 w 411693"/>
                    <a:gd name="connsiteY5" fmla="*/ 258525 h 315943"/>
                    <a:gd name="connsiteX6" fmla="*/ 74932 w 411693"/>
                    <a:gd name="connsiteY6" fmla="*/ 134700 h 315943"/>
                    <a:gd name="connsiteX7" fmla="*/ 0 w 411693"/>
                    <a:gd name="connsiteY7" fmla="*/ 0 h 315943"/>
                    <a:gd name="connsiteX0" fmla="*/ 213518 w 381210"/>
                    <a:gd name="connsiteY0" fmla="*/ 117102 h 317395"/>
                    <a:gd name="connsiteX1" fmla="*/ 299243 w 381210"/>
                    <a:gd name="connsiteY1" fmla="*/ 152821 h 317395"/>
                    <a:gd name="connsiteX2" fmla="*/ 365918 w 381210"/>
                    <a:gd name="connsiteY2" fmla="*/ 238546 h 317395"/>
                    <a:gd name="connsiteX3" fmla="*/ 373062 w 381210"/>
                    <a:gd name="connsiteY3" fmla="*/ 312365 h 317395"/>
                    <a:gd name="connsiteX4" fmla="*/ 268287 w 381210"/>
                    <a:gd name="connsiteY4" fmla="*/ 305221 h 317395"/>
                    <a:gd name="connsiteX5" fmla="*/ 156368 w 381210"/>
                    <a:gd name="connsiteY5" fmla="*/ 259977 h 317395"/>
                    <a:gd name="connsiteX6" fmla="*/ 44449 w 381210"/>
                    <a:gd name="connsiteY6" fmla="*/ 136152 h 317395"/>
                    <a:gd name="connsiteX7" fmla="*/ -1 w 381210"/>
                    <a:gd name="connsiteY7" fmla="*/ 0 h 317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210" h="317395">
                      <a:moveTo>
                        <a:pt x="213518" y="117102"/>
                      </a:moveTo>
                      <a:cubicBezTo>
                        <a:pt x="243680" y="124841"/>
                        <a:pt x="273843" y="132580"/>
                        <a:pt x="299243" y="152821"/>
                      </a:cubicBezTo>
                      <a:cubicBezTo>
                        <a:pt x="324643" y="173062"/>
                        <a:pt x="353615" y="211955"/>
                        <a:pt x="365918" y="238546"/>
                      </a:cubicBezTo>
                      <a:cubicBezTo>
                        <a:pt x="378221" y="265137"/>
                        <a:pt x="389334" y="301253"/>
                        <a:pt x="373062" y="312365"/>
                      </a:cubicBezTo>
                      <a:cubicBezTo>
                        <a:pt x="356790" y="323477"/>
                        <a:pt x="304403" y="313952"/>
                        <a:pt x="268287" y="305221"/>
                      </a:cubicBezTo>
                      <a:cubicBezTo>
                        <a:pt x="232171" y="296490"/>
                        <a:pt x="193674" y="288155"/>
                        <a:pt x="156368" y="259977"/>
                      </a:cubicBezTo>
                      <a:cubicBezTo>
                        <a:pt x="119062" y="231799"/>
                        <a:pt x="70510" y="179481"/>
                        <a:pt x="44449" y="136152"/>
                      </a:cubicBezTo>
                      <a:cubicBezTo>
                        <a:pt x="18388" y="92823"/>
                        <a:pt x="2777" y="1984"/>
                        <a:pt x="-1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18"/>
                <p:cNvSpPr/>
                <p:nvPr/>
              </p:nvSpPr>
              <p:spPr>
                <a:xfrm rot="7001032" flipH="1" flipV="1">
                  <a:off x="3784144" y="2189498"/>
                  <a:ext cx="436775" cy="629532"/>
                </a:xfrm>
                <a:custGeom>
                  <a:avLst/>
                  <a:gdLst>
                    <a:gd name="connsiteX0" fmla="*/ 1539513 w 1736008"/>
                    <a:gd name="connsiteY0" fmla="*/ 451846 h 2466709"/>
                    <a:gd name="connsiteX1" fmla="*/ 1735782 w 1736008"/>
                    <a:gd name="connsiteY1" fmla="*/ 1261508 h 2466709"/>
                    <a:gd name="connsiteX2" fmla="*/ 868004 w 1736008"/>
                    <a:gd name="connsiteY2" fmla="*/ 1233355 h 2466709"/>
                    <a:gd name="connsiteX3" fmla="*/ 1539513 w 1736008"/>
                    <a:gd name="connsiteY3" fmla="*/ 451846 h 2466709"/>
                    <a:gd name="connsiteX0" fmla="*/ 1539513 w 1736008"/>
                    <a:gd name="connsiteY0" fmla="*/ 451846 h 2466709"/>
                    <a:gd name="connsiteX1" fmla="*/ 1735782 w 1736008"/>
                    <a:gd name="connsiteY1" fmla="*/ 1261508 h 2466709"/>
                    <a:gd name="connsiteX0" fmla="*/ 41937 w 392032"/>
                    <a:gd name="connsiteY0" fmla="*/ 0 h 809662"/>
                    <a:gd name="connsiteX1" fmla="*/ 238206 w 392032"/>
                    <a:gd name="connsiteY1" fmla="*/ 809662 h 809662"/>
                    <a:gd name="connsiteX2" fmla="*/ 350096 w 392032"/>
                    <a:gd name="connsiteY2" fmla="*/ 341079 h 809662"/>
                    <a:gd name="connsiteX3" fmla="*/ 41937 w 392032"/>
                    <a:gd name="connsiteY3" fmla="*/ 0 h 809662"/>
                    <a:gd name="connsiteX0" fmla="*/ 41937 w 392032"/>
                    <a:gd name="connsiteY0" fmla="*/ 0 h 809662"/>
                    <a:gd name="connsiteX1" fmla="*/ 238206 w 392032"/>
                    <a:gd name="connsiteY1" fmla="*/ 809662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2" fmla="*/ 404211 w 443628"/>
                    <a:gd name="connsiteY2" fmla="*/ 320790 h 809662"/>
                    <a:gd name="connsiteX3" fmla="*/ 39418 w 443628"/>
                    <a:gd name="connsiteY3" fmla="*/ 0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2" fmla="*/ 404211 w 443628"/>
                    <a:gd name="connsiteY2" fmla="*/ 320790 h 809662"/>
                    <a:gd name="connsiteX3" fmla="*/ 39418 w 443628"/>
                    <a:gd name="connsiteY3" fmla="*/ 0 h 809662"/>
                    <a:gd name="connsiteX0" fmla="*/ 39418 w 443628"/>
                    <a:gd name="connsiteY0" fmla="*/ 0 h 809662"/>
                    <a:gd name="connsiteX1" fmla="*/ 126263 w 443628"/>
                    <a:gd name="connsiteY1" fmla="*/ 754001 h 809662"/>
                    <a:gd name="connsiteX0" fmla="*/ 39418 w 443628"/>
                    <a:gd name="connsiteY0" fmla="*/ 0 h 809662"/>
                    <a:gd name="connsiteX1" fmla="*/ 235687 w 443628"/>
                    <a:gd name="connsiteY1" fmla="*/ 809662 h 809662"/>
                    <a:gd name="connsiteX2" fmla="*/ 404211 w 443628"/>
                    <a:gd name="connsiteY2" fmla="*/ 320790 h 809662"/>
                    <a:gd name="connsiteX3" fmla="*/ 39418 w 443628"/>
                    <a:gd name="connsiteY3" fmla="*/ 0 h 809662"/>
                    <a:gd name="connsiteX0" fmla="*/ 39418 w 443628"/>
                    <a:gd name="connsiteY0" fmla="*/ 0 h 809662"/>
                    <a:gd name="connsiteX1" fmla="*/ 126263 w 443628"/>
                    <a:gd name="connsiteY1" fmla="*/ 754001 h 809662"/>
                    <a:gd name="connsiteX0" fmla="*/ 120592 w 524802"/>
                    <a:gd name="connsiteY0" fmla="*/ 0 h 809662"/>
                    <a:gd name="connsiteX1" fmla="*/ 316861 w 524802"/>
                    <a:gd name="connsiteY1" fmla="*/ 809662 h 809662"/>
                    <a:gd name="connsiteX2" fmla="*/ 485385 w 524802"/>
                    <a:gd name="connsiteY2" fmla="*/ 320790 h 809662"/>
                    <a:gd name="connsiteX3" fmla="*/ 120592 w 524802"/>
                    <a:gd name="connsiteY3" fmla="*/ 0 h 809662"/>
                    <a:gd name="connsiteX0" fmla="*/ 0 w 524802"/>
                    <a:gd name="connsiteY0" fmla="*/ 143642 h 809662"/>
                    <a:gd name="connsiteX1" fmla="*/ 207437 w 524802"/>
                    <a:gd name="connsiteY1" fmla="*/ 754001 h 809662"/>
                    <a:gd name="connsiteX0" fmla="*/ 120592 w 524802"/>
                    <a:gd name="connsiteY0" fmla="*/ 0 h 809662"/>
                    <a:gd name="connsiteX1" fmla="*/ 316861 w 524802"/>
                    <a:gd name="connsiteY1" fmla="*/ 809662 h 809662"/>
                    <a:gd name="connsiteX2" fmla="*/ 485385 w 524802"/>
                    <a:gd name="connsiteY2" fmla="*/ 320790 h 809662"/>
                    <a:gd name="connsiteX3" fmla="*/ 120592 w 524802"/>
                    <a:gd name="connsiteY3" fmla="*/ 0 h 809662"/>
                    <a:gd name="connsiteX0" fmla="*/ 0 w 524802"/>
                    <a:gd name="connsiteY0" fmla="*/ 143642 h 809662"/>
                    <a:gd name="connsiteX1" fmla="*/ 207437 w 524802"/>
                    <a:gd name="connsiteY1" fmla="*/ 754001 h 809662"/>
                    <a:gd name="connsiteX0" fmla="*/ 114217 w 518427"/>
                    <a:gd name="connsiteY0" fmla="*/ 0 h 809662"/>
                    <a:gd name="connsiteX1" fmla="*/ 310486 w 518427"/>
                    <a:gd name="connsiteY1" fmla="*/ 809662 h 809662"/>
                    <a:gd name="connsiteX2" fmla="*/ 479010 w 518427"/>
                    <a:gd name="connsiteY2" fmla="*/ 320790 h 809662"/>
                    <a:gd name="connsiteX3" fmla="*/ 114217 w 518427"/>
                    <a:gd name="connsiteY3" fmla="*/ 0 h 809662"/>
                    <a:gd name="connsiteX0" fmla="*/ 0 w 518427"/>
                    <a:gd name="connsiteY0" fmla="*/ 123084 h 809662"/>
                    <a:gd name="connsiteX1" fmla="*/ 201062 w 518427"/>
                    <a:gd name="connsiteY1" fmla="*/ 754001 h 809662"/>
                    <a:gd name="connsiteX0" fmla="*/ 121892 w 526102"/>
                    <a:gd name="connsiteY0" fmla="*/ 0 h 809662"/>
                    <a:gd name="connsiteX1" fmla="*/ 318161 w 526102"/>
                    <a:gd name="connsiteY1" fmla="*/ 809662 h 809662"/>
                    <a:gd name="connsiteX2" fmla="*/ 486685 w 526102"/>
                    <a:gd name="connsiteY2" fmla="*/ 320790 h 809662"/>
                    <a:gd name="connsiteX3" fmla="*/ 121892 w 526102"/>
                    <a:gd name="connsiteY3" fmla="*/ 0 h 809662"/>
                    <a:gd name="connsiteX0" fmla="*/ 0 w 526102"/>
                    <a:gd name="connsiteY0" fmla="*/ 134057 h 809662"/>
                    <a:gd name="connsiteX1" fmla="*/ 208737 w 526102"/>
                    <a:gd name="connsiteY1" fmla="*/ 754001 h 80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2" h="809662" stroke="0" extrusionOk="0">
                      <a:moveTo>
                        <a:pt x="121892" y="0"/>
                      </a:moveTo>
                      <a:cubicBezTo>
                        <a:pt x="253271" y="227917"/>
                        <a:pt x="322894" y="515129"/>
                        <a:pt x="318161" y="809662"/>
                      </a:cubicBezTo>
                      <a:lnTo>
                        <a:pt x="486685" y="320790"/>
                      </a:lnTo>
                      <a:cubicBezTo>
                        <a:pt x="710521" y="60287"/>
                        <a:pt x="-101944" y="260503"/>
                        <a:pt x="121892" y="0"/>
                      </a:cubicBezTo>
                      <a:close/>
                    </a:path>
                    <a:path w="526102" h="809662" fill="none">
                      <a:moveTo>
                        <a:pt x="0" y="134057"/>
                      </a:moveTo>
                      <a:cubicBezTo>
                        <a:pt x="369883" y="190069"/>
                        <a:pt x="351605" y="480095"/>
                        <a:pt x="208737" y="754001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flipH="1">
                  <a:off x="3736932" y="2658034"/>
                  <a:ext cx="540235" cy="401025"/>
                </a:xfrm>
                <a:custGeom>
                  <a:avLst/>
                  <a:gdLst>
                    <a:gd name="connsiteX0" fmla="*/ 516779 w 516779"/>
                    <a:gd name="connsiteY0" fmla="*/ 271462 h 458033"/>
                    <a:gd name="connsiteX1" fmla="*/ 488204 w 516779"/>
                    <a:gd name="connsiteY1" fmla="*/ 390525 h 458033"/>
                    <a:gd name="connsiteX2" fmla="*/ 383429 w 516779"/>
                    <a:gd name="connsiteY2" fmla="*/ 438150 h 458033"/>
                    <a:gd name="connsiteX3" fmla="*/ 183404 w 516779"/>
                    <a:gd name="connsiteY3" fmla="*/ 452437 h 458033"/>
                    <a:gd name="connsiteX4" fmla="*/ 73867 w 516779"/>
                    <a:gd name="connsiteY4" fmla="*/ 347662 h 458033"/>
                    <a:gd name="connsiteX5" fmla="*/ 7192 w 516779"/>
                    <a:gd name="connsiteY5" fmla="*/ 204787 h 458033"/>
                    <a:gd name="connsiteX6" fmla="*/ 7192 w 516779"/>
                    <a:gd name="connsiteY6" fmla="*/ 95250 h 458033"/>
                    <a:gd name="connsiteX7" fmla="*/ 54817 w 516779"/>
                    <a:gd name="connsiteY7" fmla="*/ 52387 h 458033"/>
                    <a:gd name="connsiteX8" fmla="*/ 102442 w 516779"/>
                    <a:gd name="connsiteY8" fmla="*/ 0 h 458033"/>
                    <a:gd name="connsiteX0" fmla="*/ 564024 w 564024"/>
                    <a:gd name="connsiteY0" fmla="*/ 157162 h 458033"/>
                    <a:gd name="connsiteX1" fmla="*/ 488204 w 564024"/>
                    <a:gd name="connsiteY1" fmla="*/ 390525 h 458033"/>
                    <a:gd name="connsiteX2" fmla="*/ 383429 w 564024"/>
                    <a:gd name="connsiteY2" fmla="*/ 438150 h 458033"/>
                    <a:gd name="connsiteX3" fmla="*/ 183404 w 564024"/>
                    <a:gd name="connsiteY3" fmla="*/ 452437 h 458033"/>
                    <a:gd name="connsiteX4" fmla="*/ 73867 w 564024"/>
                    <a:gd name="connsiteY4" fmla="*/ 347662 h 458033"/>
                    <a:gd name="connsiteX5" fmla="*/ 7192 w 564024"/>
                    <a:gd name="connsiteY5" fmla="*/ 204787 h 458033"/>
                    <a:gd name="connsiteX6" fmla="*/ 7192 w 564024"/>
                    <a:gd name="connsiteY6" fmla="*/ 95250 h 458033"/>
                    <a:gd name="connsiteX7" fmla="*/ 54817 w 564024"/>
                    <a:gd name="connsiteY7" fmla="*/ 52387 h 458033"/>
                    <a:gd name="connsiteX8" fmla="*/ 102442 w 564024"/>
                    <a:gd name="connsiteY8" fmla="*/ 0 h 458033"/>
                    <a:gd name="connsiteX0" fmla="*/ 582922 w 582922"/>
                    <a:gd name="connsiteY0" fmla="*/ 147637 h 458033"/>
                    <a:gd name="connsiteX1" fmla="*/ 488204 w 582922"/>
                    <a:gd name="connsiteY1" fmla="*/ 390525 h 458033"/>
                    <a:gd name="connsiteX2" fmla="*/ 383429 w 582922"/>
                    <a:gd name="connsiteY2" fmla="*/ 438150 h 458033"/>
                    <a:gd name="connsiteX3" fmla="*/ 183404 w 582922"/>
                    <a:gd name="connsiteY3" fmla="*/ 452437 h 458033"/>
                    <a:gd name="connsiteX4" fmla="*/ 73867 w 582922"/>
                    <a:gd name="connsiteY4" fmla="*/ 347662 h 458033"/>
                    <a:gd name="connsiteX5" fmla="*/ 7192 w 582922"/>
                    <a:gd name="connsiteY5" fmla="*/ 204787 h 458033"/>
                    <a:gd name="connsiteX6" fmla="*/ 7192 w 582922"/>
                    <a:gd name="connsiteY6" fmla="*/ 95250 h 458033"/>
                    <a:gd name="connsiteX7" fmla="*/ 54817 w 582922"/>
                    <a:gd name="connsiteY7" fmla="*/ 52387 h 458033"/>
                    <a:gd name="connsiteX8" fmla="*/ 102442 w 582922"/>
                    <a:gd name="connsiteY8" fmla="*/ 0 h 458033"/>
                    <a:gd name="connsiteX0" fmla="*/ 577105 w 577105"/>
                    <a:gd name="connsiteY0" fmla="*/ 147637 h 458033"/>
                    <a:gd name="connsiteX1" fmla="*/ 482387 w 577105"/>
                    <a:gd name="connsiteY1" fmla="*/ 390525 h 458033"/>
                    <a:gd name="connsiteX2" fmla="*/ 377612 w 577105"/>
                    <a:gd name="connsiteY2" fmla="*/ 438150 h 458033"/>
                    <a:gd name="connsiteX3" fmla="*/ 177587 w 577105"/>
                    <a:gd name="connsiteY3" fmla="*/ 452437 h 458033"/>
                    <a:gd name="connsiteX4" fmla="*/ 68050 w 577105"/>
                    <a:gd name="connsiteY4" fmla="*/ 347662 h 458033"/>
                    <a:gd name="connsiteX5" fmla="*/ 1375 w 577105"/>
                    <a:gd name="connsiteY5" fmla="*/ 204787 h 458033"/>
                    <a:gd name="connsiteX6" fmla="*/ 24998 w 577105"/>
                    <a:gd name="connsiteY6" fmla="*/ 109538 h 458033"/>
                    <a:gd name="connsiteX7" fmla="*/ 49000 w 577105"/>
                    <a:gd name="connsiteY7" fmla="*/ 52387 h 458033"/>
                    <a:gd name="connsiteX8" fmla="*/ 96625 w 577105"/>
                    <a:gd name="connsiteY8" fmla="*/ 0 h 458033"/>
                    <a:gd name="connsiteX0" fmla="*/ 581824 w 581824"/>
                    <a:gd name="connsiteY0" fmla="*/ 147637 h 458033"/>
                    <a:gd name="connsiteX1" fmla="*/ 487106 w 581824"/>
                    <a:gd name="connsiteY1" fmla="*/ 390525 h 458033"/>
                    <a:gd name="connsiteX2" fmla="*/ 382331 w 581824"/>
                    <a:gd name="connsiteY2" fmla="*/ 438150 h 458033"/>
                    <a:gd name="connsiteX3" fmla="*/ 182306 w 581824"/>
                    <a:gd name="connsiteY3" fmla="*/ 452437 h 458033"/>
                    <a:gd name="connsiteX4" fmla="*/ 72769 w 581824"/>
                    <a:gd name="connsiteY4" fmla="*/ 347662 h 458033"/>
                    <a:gd name="connsiteX5" fmla="*/ 6094 w 581824"/>
                    <a:gd name="connsiteY5" fmla="*/ 204787 h 458033"/>
                    <a:gd name="connsiteX6" fmla="*/ 29717 w 581824"/>
                    <a:gd name="connsiteY6" fmla="*/ 109538 h 458033"/>
                    <a:gd name="connsiteX7" fmla="*/ 53719 w 581824"/>
                    <a:gd name="connsiteY7" fmla="*/ 52387 h 458033"/>
                    <a:gd name="connsiteX8" fmla="*/ 101344 w 581824"/>
                    <a:gd name="connsiteY8" fmla="*/ 0 h 458033"/>
                    <a:gd name="connsiteX0" fmla="*/ 575956 w 575956"/>
                    <a:gd name="connsiteY0" fmla="*/ 147637 h 458033"/>
                    <a:gd name="connsiteX1" fmla="*/ 481238 w 575956"/>
                    <a:gd name="connsiteY1" fmla="*/ 390525 h 458033"/>
                    <a:gd name="connsiteX2" fmla="*/ 376463 w 575956"/>
                    <a:gd name="connsiteY2" fmla="*/ 438150 h 458033"/>
                    <a:gd name="connsiteX3" fmla="*/ 176438 w 575956"/>
                    <a:gd name="connsiteY3" fmla="*/ 452437 h 458033"/>
                    <a:gd name="connsiteX4" fmla="*/ 66901 w 575956"/>
                    <a:gd name="connsiteY4" fmla="*/ 347662 h 458033"/>
                    <a:gd name="connsiteX5" fmla="*/ 226 w 575956"/>
                    <a:gd name="connsiteY5" fmla="*/ 204787 h 458033"/>
                    <a:gd name="connsiteX6" fmla="*/ 23849 w 575956"/>
                    <a:gd name="connsiteY6" fmla="*/ 109538 h 458033"/>
                    <a:gd name="connsiteX7" fmla="*/ 47851 w 575956"/>
                    <a:gd name="connsiteY7" fmla="*/ 52387 h 458033"/>
                    <a:gd name="connsiteX8" fmla="*/ 95476 w 575956"/>
                    <a:gd name="connsiteY8" fmla="*/ 0 h 458033"/>
                    <a:gd name="connsiteX0" fmla="*/ 575956 w 575956"/>
                    <a:gd name="connsiteY0" fmla="*/ 147637 h 440393"/>
                    <a:gd name="connsiteX1" fmla="*/ 481238 w 575956"/>
                    <a:gd name="connsiteY1" fmla="*/ 390525 h 440393"/>
                    <a:gd name="connsiteX2" fmla="*/ 376463 w 575956"/>
                    <a:gd name="connsiteY2" fmla="*/ 438150 h 440393"/>
                    <a:gd name="connsiteX3" fmla="*/ 195336 w 575956"/>
                    <a:gd name="connsiteY3" fmla="*/ 423862 h 440393"/>
                    <a:gd name="connsiteX4" fmla="*/ 66901 w 575956"/>
                    <a:gd name="connsiteY4" fmla="*/ 347662 h 440393"/>
                    <a:gd name="connsiteX5" fmla="*/ 226 w 575956"/>
                    <a:gd name="connsiteY5" fmla="*/ 204787 h 440393"/>
                    <a:gd name="connsiteX6" fmla="*/ 23849 w 575956"/>
                    <a:gd name="connsiteY6" fmla="*/ 109538 h 440393"/>
                    <a:gd name="connsiteX7" fmla="*/ 47851 w 575956"/>
                    <a:gd name="connsiteY7" fmla="*/ 52387 h 440393"/>
                    <a:gd name="connsiteX8" fmla="*/ 95476 w 575956"/>
                    <a:gd name="connsiteY8" fmla="*/ 0 h 440393"/>
                    <a:gd name="connsiteX0" fmla="*/ 552503 w 552503"/>
                    <a:gd name="connsiteY0" fmla="*/ 147637 h 440393"/>
                    <a:gd name="connsiteX1" fmla="*/ 457785 w 552503"/>
                    <a:gd name="connsiteY1" fmla="*/ 390525 h 440393"/>
                    <a:gd name="connsiteX2" fmla="*/ 353010 w 552503"/>
                    <a:gd name="connsiteY2" fmla="*/ 438150 h 440393"/>
                    <a:gd name="connsiteX3" fmla="*/ 171883 w 552503"/>
                    <a:gd name="connsiteY3" fmla="*/ 423862 h 440393"/>
                    <a:gd name="connsiteX4" fmla="*/ 43448 w 552503"/>
                    <a:gd name="connsiteY4" fmla="*/ 347662 h 440393"/>
                    <a:gd name="connsiteX5" fmla="*/ 9845 w 552503"/>
                    <a:gd name="connsiteY5" fmla="*/ 209549 h 440393"/>
                    <a:gd name="connsiteX6" fmla="*/ 396 w 552503"/>
                    <a:gd name="connsiteY6" fmla="*/ 109538 h 440393"/>
                    <a:gd name="connsiteX7" fmla="*/ 24398 w 552503"/>
                    <a:gd name="connsiteY7" fmla="*/ 52387 h 440393"/>
                    <a:gd name="connsiteX8" fmla="*/ 72023 w 552503"/>
                    <a:gd name="connsiteY8" fmla="*/ 0 h 440393"/>
                    <a:gd name="connsiteX0" fmla="*/ 553943 w 553943"/>
                    <a:gd name="connsiteY0" fmla="*/ 147637 h 441148"/>
                    <a:gd name="connsiteX1" fmla="*/ 459225 w 553943"/>
                    <a:gd name="connsiteY1" fmla="*/ 390525 h 441148"/>
                    <a:gd name="connsiteX2" fmla="*/ 354450 w 553943"/>
                    <a:gd name="connsiteY2" fmla="*/ 438150 h 441148"/>
                    <a:gd name="connsiteX3" fmla="*/ 173323 w 553943"/>
                    <a:gd name="connsiteY3" fmla="*/ 423862 h 441148"/>
                    <a:gd name="connsiteX4" fmla="*/ 87408 w 553943"/>
                    <a:gd name="connsiteY4" fmla="*/ 323849 h 441148"/>
                    <a:gd name="connsiteX5" fmla="*/ 11285 w 553943"/>
                    <a:gd name="connsiteY5" fmla="*/ 209549 h 441148"/>
                    <a:gd name="connsiteX6" fmla="*/ 1836 w 553943"/>
                    <a:gd name="connsiteY6" fmla="*/ 109538 h 441148"/>
                    <a:gd name="connsiteX7" fmla="*/ 25838 w 553943"/>
                    <a:gd name="connsiteY7" fmla="*/ 52387 h 441148"/>
                    <a:gd name="connsiteX8" fmla="*/ 73463 w 553943"/>
                    <a:gd name="connsiteY8" fmla="*/ 0 h 441148"/>
                    <a:gd name="connsiteX0" fmla="*/ 562105 w 562105"/>
                    <a:gd name="connsiteY0" fmla="*/ 147637 h 441148"/>
                    <a:gd name="connsiteX1" fmla="*/ 467387 w 562105"/>
                    <a:gd name="connsiteY1" fmla="*/ 390525 h 441148"/>
                    <a:gd name="connsiteX2" fmla="*/ 362612 w 562105"/>
                    <a:gd name="connsiteY2" fmla="*/ 438150 h 441148"/>
                    <a:gd name="connsiteX3" fmla="*/ 181485 w 562105"/>
                    <a:gd name="connsiteY3" fmla="*/ 423862 h 441148"/>
                    <a:gd name="connsiteX4" fmla="*/ 95570 w 562105"/>
                    <a:gd name="connsiteY4" fmla="*/ 323849 h 441148"/>
                    <a:gd name="connsiteX5" fmla="*/ 19447 w 562105"/>
                    <a:gd name="connsiteY5" fmla="*/ 209549 h 441148"/>
                    <a:gd name="connsiteX6" fmla="*/ 549 w 562105"/>
                    <a:gd name="connsiteY6" fmla="*/ 114300 h 441148"/>
                    <a:gd name="connsiteX7" fmla="*/ 34000 w 562105"/>
                    <a:gd name="connsiteY7" fmla="*/ 52387 h 441148"/>
                    <a:gd name="connsiteX8" fmla="*/ 81625 w 562105"/>
                    <a:gd name="connsiteY8" fmla="*/ 0 h 441148"/>
                    <a:gd name="connsiteX0" fmla="*/ 562105 w 562105"/>
                    <a:gd name="connsiteY0" fmla="*/ 147637 h 438949"/>
                    <a:gd name="connsiteX1" fmla="*/ 467387 w 562105"/>
                    <a:gd name="connsiteY1" fmla="*/ 390525 h 438949"/>
                    <a:gd name="connsiteX2" fmla="*/ 362612 w 562105"/>
                    <a:gd name="connsiteY2" fmla="*/ 438150 h 438949"/>
                    <a:gd name="connsiteX3" fmla="*/ 193297 w 562105"/>
                    <a:gd name="connsiteY3" fmla="*/ 373855 h 438949"/>
                    <a:gd name="connsiteX4" fmla="*/ 95570 w 562105"/>
                    <a:gd name="connsiteY4" fmla="*/ 323849 h 438949"/>
                    <a:gd name="connsiteX5" fmla="*/ 19447 w 562105"/>
                    <a:gd name="connsiteY5" fmla="*/ 209549 h 438949"/>
                    <a:gd name="connsiteX6" fmla="*/ 549 w 562105"/>
                    <a:gd name="connsiteY6" fmla="*/ 114300 h 438949"/>
                    <a:gd name="connsiteX7" fmla="*/ 34000 w 562105"/>
                    <a:gd name="connsiteY7" fmla="*/ 52387 h 438949"/>
                    <a:gd name="connsiteX8" fmla="*/ 81625 w 562105"/>
                    <a:gd name="connsiteY8" fmla="*/ 0 h 438949"/>
                    <a:gd name="connsiteX0" fmla="*/ 562105 w 562105"/>
                    <a:gd name="connsiteY0" fmla="*/ 147637 h 438160"/>
                    <a:gd name="connsiteX1" fmla="*/ 453214 w 562105"/>
                    <a:gd name="connsiteY1" fmla="*/ 369094 h 438160"/>
                    <a:gd name="connsiteX2" fmla="*/ 362612 w 562105"/>
                    <a:gd name="connsiteY2" fmla="*/ 438150 h 438160"/>
                    <a:gd name="connsiteX3" fmla="*/ 193297 w 562105"/>
                    <a:gd name="connsiteY3" fmla="*/ 373855 h 438160"/>
                    <a:gd name="connsiteX4" fmla="*/ 95570 w 562105"/>
                    <a:gd name="connsiteY4" fmla="*/ 323849 h 438160"/>
                    <a:gd name="connsiteX5" fmla="*/ 19447 w 562105"/>
                    <a:gd name="connsiteY5" fmla="*/ 209549 h 438160"/>
                    <a:gd name="connsiteX6" fmla="*/ 549 w 562105"/>
                    <a:gd name="connsiteY6" fmla="*/ 114300 h 438160"/>
                    <a:gd name="connsiteX7" fmla="*/ 34000 w 562105"/>
                    <a:gd name="connsiteY7" fmla="*/ 52387 h 438160"/>
                    <a:gd name="connsiteX8" fmla="*/ 81625 w 562105"/>
                    <a:gd name="connsiteY8" fmla="*/ 0 h 438160"/>
                    <a:gd name="connsiteX0" fmla="*/ 562105 w 562105"/>
                    <a:gd name="connsiteY0" fmla="*/ 147637 h 438160"/>
                    <a:gd name="connsiteX1" fmla="*/ 453214 w 562105"/>
                    <a:gd name="connsiteY1" fmla="*/ 369094 h 438160"/>
                    <a:gd name="connsiteX2" fmla="*/ 362612 w 562105"/>
                    <a:gd name="connsiteY2" fmla="*/ 438150 h 438160"/>
                    <a:gd name="connsiteX3" fmla="*/ 193297 w 562105"/>
                    <a:gd name="connsiteY3" fmla="*/ 373855 h 438160"/>
                    <a:gd name="connsiteX4" fmla="*/ 95570 w 562105"/>
                    <a:gd name="connsiteY4" fmla="*/ 323849 h 438160"/>
                    <a:gd name="connsiteX5" fmla="*/ 19447 w 562105"/>
                    <a:gd name="connsiteY5" fmla="*/ 209549 h 438160"/>
                    <a:gd name="connsiteX6" fmla="*/ 549 w 562105"/>
                    <a:gd name="connsiteY6" fmla="*/ 114300 h 438160"/>
                    <a:gd name="connsiteX7" fmla="*/ 34000 w 562105"/>
                    <a:gd name="connsiteY7" fmla="*/ 52387 h 438160"/>
                    <a:gd name="connsiteX8" fmla="*/ 81625 w 562105"/>
                    <a:gd name="connsiteY8" fmla="*/ 0 h 438160"/>
                    <a:gd name="connsiteX0" fmla="*/ 562105 w 562105"/>
                    <a:gd name="connsiteY0" fmla="*/ 147637 h 401025"/>
                    <a:gd name="connsiteX1" fmla="*/ 453214 w 562105"/>
                    <a:gd name="connsiteY1" fmla="*/ 369094 h 401025"/>
                    <a:gd name="connsiteX2" fmla="*/ 305918 w 562105"/>
                    <a:gd name="connsiteY2" fmla="*/ 400050 h 401025"/>
                    <a:gd name="connsiteX3" fmla="*/ 193297 w 562105"/>
                    <a:gd name="connsiteY3" fmla="*/ 373855 h 401025"/>
                    <a:gd name="connsiteX4" fmla="*/ 95570 w 562105"/>
                    <a:gd name="connsiteY4" fmla="*/ 323849 h 401025"/>
                    <a:gd name="connsiteX5" fmla="*/ 19447 w 562105"/>
                    <a:gd name="connsiteY5" fmla="*/ 209549 h 401025"/>
                    <a:gd name="connsiteX6" fmla="*/ 549 w 562105"/>
                    <a:gd name="connsiteY6" fmla="*/ 114300 h 401025"/>
                    <a:gd name="connsiteX7" fmla="*/ 34000 w 562105"/>
                    <a:gd name="connsiteY7" fmla="*/ 52387 h 401025"/>
                    <a:gd name="connsiteX8" fmla="*/ 81625 w 562105"/>
                    <a:gd name="connsiteY8" fmla="*/ 0 h 401025"/>
                    <a:gd name="connsiteX0" fmla="*/ 561557 w 561557"/>
                    <a:gd name="connsiteY0" fmla="*/ 147637 h 401025"/>
                    <a:gd name="connsiteX1" fmla="*/ 452666 w 561557"/>
                    <a:gd name="connsiteY1" fmla="*/ 369094 h 401025"/>
                    <a:gd name="connsiteX2" fmla="*/ 305370 w 561557"/>
                    <a:gd name="connsiteY2" fmla="*/ 400050 h 401025"/>
                    <a:gd name="connsiteX3" fmla="*/ 192749 w 561557"/>
                    <a:gd name="connsiteY3" fmla="*/ 373855 h 401025"/>
                    <a:gd name="connsiteX4" fmla="*/ 95022 w 561557"/>
                    <a:gd name="connsiteY4" fmla="*/ 323849 h 401025"/>
                    <a:gd name="connsiteX5" fmla="*/ 33073 w 561557"/>
                    <a:gd name="connsiteY5" fmla="*/ 197643 h 401025"/>
                    <a:gd name="connsiteX6" fmla="*/ 1 w 561557"/>
                    <a:gd name="connsiteY6" fmla="*/ 114300 h 401025"/>
                    <a:gd name="connsiteX7" fmla="*/ 33452 w 561557"/>
                    <a:gd name="connsiteY7" fmla="*/ 52387 h 401025"/>
                    <a:gd name="connsiteX8" fmla="*/ 81077 w 561557"/>
                    <a:gd name="connsiteY8" fmla="*/ 0 h 401025"/>
                    <a:gd name="connsiteX0" fmla="*/ 561760 w 561760"/>
                    <a:gd name="connsiteY0" fmla="*/ 147637 h 401025"/>
                    <a:gd name="connsiteX1" fmla="*/ 452869 w 561760"/>
                    <a:gd name="connsiteY1" fmla="*/ 369094 h 401025"/>
                    <a:gd name="connsiteX2" fmla="*/ 305573 w 561760"/>
                    <a:gd name="connsiteY2" fmla="*/ 400050 h 401025"/>
                    <a:gd name="connsiteX3" fmla="*/ 192952 w 561760"/>
                    <a:gd name="connsiteY3" fmla="*/ 373855 h 401025"/>
                    <a:gd name="connsiteX4" fmla="*/ 95225 w 561760"/>
                    <a:gd name="connsiteY4" fmla="*/ 323849 h 401025"/>
                    <a:gd name="connsiteX5" fmla="*/ 33276 w 561760"/>
                    <a:gd name="connsiteY5" fmla="*/ 197643 h 401025"/>
                    <a:gd name="connsiteX6" fmla="*/ 204 w 561760"/>
                    <a:gd name="connsiteY6" fmla="*/ 114300 h 401025"/>
                    <a:gd name="connsiteX7" fmla="*/ 47828 w 561760"/>
                    <a:gd name="connsiteY7" fmla="*/ 50006 h 401025"/>
                    <a:gd name="connsiteX8" fmla="*/ 81280 w 561760"/>
                    <a:gd name="connsiteY8" fmla="*/ 0 h 401025"/>
                    <a:gd name="connsiteX0" fmla="*/ 535927 w 535927"/>
                    <a:gd name="connsiteY0" fmla="*/ 147637 h 401025"/>
                    <a:gd name="connsiteX1" fmla="*/ 427036 w 535927"/>
                    <a:gd name="connsiteY1" fmla="*/ 369094 h 401025"/>
                    <a:gd name="connsiteX2" fmla="*/ 279740 w 535927"/>
                    <a:gd name="connsiteY2" fmla="*/ 400050 h 401025"/>
                    <a:gd name="connsiteX3" fmla="*/ 167119 w 535927"/>
                    <a:gd name="connsiteY3" fmla="*/ 373855 h 401025"/>
                    <a:gd name="connsiteX4" fmla="*/ 69392 w 535927"/>
                    <a:gd name="connsiteY4" fmla="*/ 323849 h 401025"/>
                    <a:gd name="connsiteX5" fmla="*/ 7443 w 535927"/>
                    <a:gd name="connsiteY5" fmla="*/ 197643 h 401025"/>
                    <a:gd name="connsiteX6" fmla="*/ 2718 w 535927"/>
                    <a:gd name="connsiteY6" fmla="*/ 109537 h 401025"/>
                    <a:gd name="connsiteX7" fmla="*/ 21995 w 535927"/>
                    <a:gd name="connsiteY7" fmla="*/ 50006 h 401025"/>
                    <a:gd name="connsiteX8" fmla="*/ 55447 w 535927"/>
                    <a:gd name="connsiteY8" fmla="*/ 0 h 40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5927" h="401025">
                      <a:moveTo>
                        <a:pt x="535927" y="147637"/>
                      </a:moveTo>
                      <a:cubicBezTo>
                        <a:pt x="532752" y="193278"/>
                        <a:pt x="469734" y="327025"/>
                        <a:pt x="427036" y="369094"/>
                      </a:cubicBezTo>
                      <a:cubicBezTo>
                        <a:pt x="384338" y="411163"/>
                        <a:pt x="323059" y="399257"/>
                        <a:pt x="279740" y="400050"/>
                      </a:cubicBezTo>
                      <a:cubicBezTo>
                        <a:pt x="236421" y="400843"/>
                        <a:pt x="202177" y="386555"/>
                        <a:pt x="167119" y="373855"/>
                      </a:cubicBezTo>
                      <a:cubicBezTo>
                        <a:pt x="132061" y="361155"/>
                        <a:pt x="96005" y="353218"/>
                        <a:pt x="69392" y="323849"/>
                      </a:cubicBezTo>
                      <a:cubicBezTo>
                        <a:pt x="42779" y="294480"/>
                        <a:pt x="18555" y="233362"/>
                        <a:pt x="7443" y="197643"/>
                      </a:cubicBezTo>
                      <a:cubicBezTo>
                        <a:pt x="-3669" y="161924"/>
                        <a:pt x="293" y="134143"/>
                        <a:pt x="2718" y="109537"/>
                      </a:cubicBezTo>
                      <a:cubicBezTo>
                        <a:pt x="5143" y="84931"/>
                        <a:pt x="13207" y="68262"/>
                        <a:pt x="21995" y="50006"/>
                      </a:cubicBezTo>
                      <a:cubicBezTo>
                        <a:pt x="30783" y="31750"/>
                        <a:pt x="49097" y="8731"/>
                        <a:pt x="55447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flipH="1">
                  <a:off x="3821434" y="2838933"/>
                  <a:ext cx="580466" cy="391140"/>
                </a:xfrm>
                <a:custGeom>
                  <a:avLst/>
                  <a:gdLst>
                    <a:gd name="connsiteX0" fmla="*/ 414500 w 549084"/>
                    <a:gd name="connsiteY0" fmla="*/ 280987 h 440550"/>
                    <a:gd name="connsiteX1" fmla="*/ 509750 w 549084"/>
                    <a:gd name="connsiteY1" fmla="*/ 300037 h 440550"/>
                    <a:gd name="connsiteX2" fmla="*/ 528800 w 549084"/>
                    <a:gd name="connsiteY2" fmla="*/ 352425 h 440550"/>
                    <a:gd name="connsiteX3" fmla="*/ 543087 w 549084"/>
                    <a:gd name="connsiteY3" fmla="*/ 381000 h 440550"/>
                    <a:gd name="connsiteX4" fmla="*/ 543087 w 549084"/>
                    <a:gd name="connsiteY4" fmla="*/ 419100 h 440550"/>
                    <a:gd name="connsiteX5" fmla="*/ 543087 w 549084"/>
                    <a:gd name="connsiteY5" fmla="*/ 438150 h 440550"/>
                    <a:gd name="connsiteX6" fmla="*/ 462125 w 549084"/>
                    <a:gd name="connsiteY6" fmla="*/ 433387 h 440550"/>
                    <a:gd name="connsiteX7" fmla="*/ 362112 w 549084"/>
                    <a:gd name="connsiteY7" fmla="*/ 376237 h 440550"/>
                    <a:gd name="connsiteX8" fmla="*/ 247812 w 549084"/>
                    <a:gd name="connsiteY8" fmla="*/ 323850 h 440550"/>
                    <a:gd name="connsiteX9" fmla="*/ 114462 w 549084"/>
                    <a:gd name="connsiteY9" fmla="*/ 247650 h 440550"/>
                    <a:gd name="connsiteX10" fmla="*/ 62075 w 549084"/>
                    <a:gd name="connsiteY10" fmla="*/ 200025 h 440550"/>
                    <a:gd name="connsiteX11" fmla="*/ 19212 w 549084"/>
                    <a:gd name="connsiteY11" fmla="*/ 147637 h 440550"/>
                    <a:gd name="connsiteX12" fmla="*/ 162 w 549084"/>
                    <a:gd name="connsiteY12" fmla="*/ 57150 h 440550"/>
                    <a:gd name="connsiteX13" fmla="*/ 28737 w 549084"/>
                    <a:gd name="connsiteY13" fmla="*/ 0 h 440550"/>
                    <a:gd name="connsiteX0" fmla="*/ 414500 w 549084"/>
                    <a:gd name="connsiteY0" fmla="*/ 280987 h 440279"/>
                    <a:gd name="connsiteX1" fmla="*/ 509750 w 549084"/>
                    <a:gd name="connsiteY1" fmla="*/ 300037 h 440279"/>
                    <a:gd name="connsiteX2" fmla="*/ 528800 w 549084"/>
                    <a:gd name="connsiteY2" fmla="*/ 352425 h 440279"/>
                    <a:gd name="connsiteX3" fmla="*/ 543087 w 549084"/>
                    <a:gd name="connsiteY3" fmla="*/ 381000 h 440279"/>
                    <a:gd name="connsiteX4" fmla="*/ 543087 w 549084"/>
                    <a:gd name="connsiteY4" fmla="*/ 419100 h 440279"/>
                    <a:gd name="connsiteX5" fmla="*/ 543087 w 549084"/>
                    <a:gd name="connsiteY5" fmla="*/ 438150 h 440279"/>
                    <a:gd name="connsiteX6" fmla="*/ 462125 w 549084"/>
                    <a:gd name="connsiteY6" fmla="*/ 433387 h 440279"/>
                    <a:gd name="connsiteX7" fmla="*/ 347824 w 549084"/>
                    <a:gd name="connsiteY7" fmla="*/ 381000 h 440279"/>
                    <a:gd name="connsiteX8" fmla="*/ 247812 w 549084"/>
                    <a:gd name="connsiteY8" fmla="*/ 323850 h 440279"/>
                    <a:gd name="connsiteX9" fmla="*/ 114462 w 549084"/>
                    <a:gd name="connsiteY9" fmla="*/ 247650 h 440279"/>
                    <a:gd name="connsiteX10" fmla="*/ 62075 w 549084"/>
                    <a:gd name="connsiteY10" fmla="*/ 200025 h 440279"/>
                    <a:gd name="connsiteX11" fmla="*/ 19212 w 549084"/>
                    <a:gd name="connsiteY11" fmla="*/ 147637 h 440279"/>
                    <a:gd name="connsiteX12" fmla="*/ 162 w 549084"/>
                    <a:gd name="connsiteY12" fmla="*/ 57150 h 440279"/>
                    <a:gd name="connsiteX13" fmla="*/ 28737 w 549084"/>
                    <a:gd name="connsiteY13" fmla="*/ 0 h 440279"/>
                    <a:gd name="connsiteX0" fmla="*/ 414500 w 549084"/>
                    <a:gd name="connsiteY0" fmla="*/ 280987 h 440279"/>
                    <a:gd name="connsiteX1" fmla="*/ 509750 w 549084"/>
                    <a:gd name="connsiteY1" fmla="*/ 300037 h 440279"/>
                    <a:gd name="connsiteX2" fmla="*/ 528800 w 549084"/>
                    <a:gd name="connsiteY2" fmla="*/ 352425 h 440279"/>
                    <a:gd name="connsiteX3" fmla="*/ 543087 w 549084"/>
                    <a:gd name="connsiteY3" fmla="*/ 381000 h 440279"/>
                    <a:gd name="connsiteX4" fmla="*/ 543087 w 549084"/>
                    <a:gd name="connsiteY4" fmla="*/ 419100 h 440279"/>
                    <a:gd name="connsiteX5" fmla="*/ 543087 w 549084"/>
                    <a:gd name="connsiteY5" fmla="*/ 438150 h 440279"/>
                    <a:gd name="connsiteX6" fmla="*/ 462125 w 549084"/>
                    <a:gd name="connsiteY6" fmla="*/ 433387 h 440279"/>
                    <a:gd name="connsiteX7" fmla="*/ 347824 w 549084"/>
                    <a:gd name="connsiteY7" fmla="*/ 381000 h 440279"/>
                    <a:gd name="connsiteX8" fmla="*/ 233524 w 549084"/>
                    <a:gd name="connsiteY8" fmla="*/ 338138 h 440279"/>
                    <a:gd name="connsiteX9" fmla="*/ 114462 w 549084"/>
                    <a:gd name="connsiteY9" fmla="*/ 247650 h 440279"/>
                    <a:gd name="connsiteX10" fmla="*/ 62075 w 549084"/>
                    <a:gd name="connsiteY10" fmla="*/ 200025 h 440279"/>
                    <a:gd name="connsiteX11" fmla="*/ 19212 w 549084"/>
                    <a:gd name="connsiteY11" fmla="*/ 147637 h 440279"/>
                    <a:gd name="connsiteX12" fmla="*/ 162 w 549084"/>
                    <a:gd name="connsiteY12" fmla="*/ 57150 h 440279"/>
                    <a:gd name="connsiteX13" fmla="*/ 28737 w 549084"/>
                    <a:gd name="connsiteY13" fmla="*/ 0 h 440279"/>
                    <a:gd name="connsiteX0" fmla="*/ 414500 w 549084"/>
                    <a:gd name="connsiteY0" fmla="*/ 280987 h 440279"/>
                    <a:gd name="connsiteX1" fmla="*/ 509750 w 549084"/>
                    <a:gd name="connsiteY1" fmla="*/ 300037 h 440279"/>
                    <a:gd name="connsiteX2" fmla="*/ 528800 w 549084"/>
                    <a:gd name="connsiteY2" fmla="*/ 352425 h 440279"/>
                    <a:gd name="connsiteX3" fmla="*/ 543087 w 549084"/>
                    <a:gd name="connsiteY3" fmla="*/ 381000 h 440279"/>
                    <a:gd name="connsiteX4" fmla="*/ 543087 w 549084"/>
                    <a:gd name="connsiteY4" fmla="*/ 419100 h 440279"/>
                    <a:gd name="connsiteX5" fmla="*/ 543087 w 549084"/>
                    <a:gd name="connsiteY5" fmla="*/ 438150 h 440279"/>
                    <a:gd name="connsiteX6" fmla="*/ 462125 w 549084"/>
                    <a:gd name="connsiteY6" fmla="*/ 433387 h 440279"/>
                    <a:gd name="connsiteX7" fmla="*/ 347824 w 549084"/>
                    <a:gd name="connsiteY7" fmla="*/ 381000 h 440279"/>
                    <a:gd name="connsiteX8" fmla="*/ 233524 w 549084"/>
                    <a:gd name="connsiteY8" fmla="*/ 338138 h 440279"/>
                    <a:gd name="connsiteX9" fmla="*/ 85887 w 549084"/>
                    <a:gd name="connsiteY9" fmla="*/ 261938 h 440279"/>
                    <a:gd name="connsiteX10" fmla="*/ 62075 w 549084"/>
                    <a:gd name="connsiteY10" fmla="*/ 200025 h 440279"/>
                    <a:gd name="connsiteX11" fmla="*/ 19212 w 549084"/>
                    <a:gd name="connsiteY11" fmla="*/ 147637 h 440279"/>
                    <a:gd name="connsiteX12" fmla="*/ 162 w 549084"/>
                    <a:gd name="connsiteY12" fmla="*/ 57150 h 440279"/>
                    <a:gd name="connsiteX13" fmla="*/ 28737 w 549084"/>
                    <a:gd name="connsiteY13" fmla="*/ 0 h 440279"/>
                    <a:gd name="connsiteX0" fmla="*/ 414455 w 549039"/>
                    <a:gd name="connsiteY0" fmla="*/ 280987 h 440279"/>
                    <a:gd name="connsiteX1" fmla="*/ 509705 w 549039"/>
                    <a:gd name="connsiteY1" fmla="*/ 300037 h 440279"/>
                    <a:gd name="connsiteX2" fmla="*/ 528755 w 549039"/>
                    <a:gd name="connsiteY2" fmla="*/ 352425 h 440279"/>
                    <a:gd name="connsiteX3" fmla="*/ 543042 w 549039"/>
                    <a:gd name="connsiteY3" fmla="*/ 381000 h 440279"/>
                    <a:gd name="connsiteX4" fmla="*/ 543042 w 549039"/>
                    <a:gd name="connsiteY4" fmla="*/ 419100 h 440279"/>
                    <a:gd name="connsiteX5" fmla="*/ 543042 w 549039"/>
                    <a:gd name="connsiteY5" fmla="*/ 438150 h 440279"/>
                    <a:gd name="connsiteX6" fmla="*/ 462080 w 549039"/>
                    <a:gd name="connsiteY6" fmla="*/ 433387 h 440279"/>
                    <a:gd name="connsiteX7" fmla="*/ 347779 w 549039"/>
                    <a:gd name="connsiteY7" fmla="*/ 381000 h 440279"/>
                    <a:gd name="connsiteX8" fmla="*/ 233479 w 549039"/>
                    <a:gd name="connsiteY8" fmla="*/ 338138 h 440279"/>
                    <a:gd name="connsiteX9" fmla="*/ 85842 w 549039"/>
                    <a:gd name="connsiteY9" fmla="*/ 261938 h 440279"/>
                    <a:gd name="connsiteX10" fmla="*/ 33455 w 549039"/>
                    <a:gd name="connsiteY10" fmla="*/ 204788 h 440279"/>
                    <a:gd name="connsiteX11" fmla="*/ 19167 w 549039"/>
                    <a:gd name="connsiteY11" fmla="*/ 147637 h 440279"/>
                    <a:gd name="connsiteX12" fmla="*/ 117 w 549039"/>
                    <a:gd name="connsiteY12" fmla="*/ 57150 h 440279"/>
                    <a:gd name="connsiteX13" fmla="*/ 28692 w 549039"/>
                    <a:gd name="connsiteY13" fmla="*/ 0 h 440279"/>
                    <a:gd name="connsiteX0" fmla="*/ 418212 w 552796"/>
                    <a:gd name="connsiteY0" fmla="*/ 280987 h 440279"/>
                    <a:gd name="connsiteX1" fmla="*/ 513462 w 552796"/>
                    <a:gd name="connsiteY1" fmla="*/ 300037 h 440279"/>
                    <a:gd name="connsiteX2" fmla="*/ 532512 w 552796"/>
                    <a:gd name="connsiteY2" fmla="*/ 352425 h 440279"/>
                    <a:gd name="connsiteX3" fmla="*/ 546799 w 552796"/>
                    <a:gd name="connsiteY3" fmla="*/ 381000 h 440279"/>
                    <a:gd name="connsiteX4" fmla="*/ 546799 w 552796"/>
                    <a:gd name="connsiteY4" fmla="*/ 419100 h 440279"/>
                    <a:gd name="connsiteX5" fmla="*/ 546799 w 552796"/>
                    <a:gd name="connsiteY5" fmla="*/ 438150 h 440279"/>
                    <a:gd name="connsiteX6" fmla="*/ 465837 w 552796"/>
                    <a:gd name="connsiteY6" fmla="*/ 433387 h 440279"/>
                    <a:gd name="connsiteX7" fmla="*/ 351536 w 552796"/>
                    <a:gd name="connsiteY7" fmla="*/ 381000 h 440279"/>
                    <a:gd name="connsiteX8" fmla="*/ 237236 w 552796"/>
                    <a:gd name="connsiteY8" fmla="*/ 338138 h 440279"/>
                    <a:gd name="connsiteX9" fmla="*/ 89599 w 552796"/>
                    <a:gd name="connsiteY9" fmla="*/ 261938 h 440279"/>
                    <a:gd name="connsiteX10" fmla="*/ 37212 w 552796"/>
                    <a:gd name="connsiteY10" fmla="*/ 204788 h 440279"/>
                    <a:gd name="connsiteX11" fmla="*/ 3874 w 552796"/>
                    <a:gd name="connsiteY11" fmla="*/ 152399 h 440279"/>
                    <a:gd name="connsiteX12" fmla="*/ 3874 w 552796"/>
                    <a:gd name="connsiteY12" fmla="*/ 57150 h 440279"/>
                    <a:gd name="connsiteX13" fmla="*/ 32449 w 552796"/>
                    <a:gd name="connsiteY13" fmla="*/ 0 h 440279"/>
                    <a:gd name="connsiteX0" fmla="*/ 418212 w 552796"/>
                    <a:gd name="connsiteY0" fmla="*/ 280987 h 439573"/>
                    <a:gd name="connsiteX1" fmla="*/ 513462 w 552796"/>
                    <a:gd name="connsiteY1" fmla="*/ 300037 h 439573"/>
                    <a:gd name="connsiteX2" fmla="*/ 532512 w 552796"/>
                    <a:gd name="connsiteY2" fmla="*/ 352425 h 439573"/>
                    <a:gd name="connsiteX3" fmla="*/ 546799 w 552796"/>
                    <a:gd name="connsiteY3" fmla="*/ 381000 h 439573"/>
                    <a:gd name="connsiteX4" fmla="*/ 546799 w 552796"/>
                    <a:gd name="connsiteY4" fmla="*/ 419100 h 439573"/>
                    <a:gd name="connsiteX5" fmla="*/ 546799 w 552796"/>
                    <a:gd name="connsiteY5" fmla="*/ 438150 h 439573"/>
                    <a:gd name="connsiteX6" fmla="*/ 465837 w 552796"/>
                    <a:gd name="connsiteY6" fmla="*/ 433387 h 439573"/>
                    <a:gd name="connsiteX7" fmla="*/ 344392 w 552796"/>
                    <a:gd name="connsiteY7" fmla="*/ 395287 h 439573"/>
                    <a:gd name="connsiteX8" fmla="*/ 237236 w 552796"/>
                    <a:gd name="connsiteY8" fmla="*/ 338138 h 439573"/>
                    <a:gd name="connsiteX9" fmla="*/ 89599 w 552796"/>
                    <a:gd name="connsiteY9" fmla="*/ 261938 h 439573"/>
                    <a:gd name="connsiteX10" fmla="*/ 37212 w 552796"/>
                    <a:gd name="connsiteY10" fmla="*/ 204788 h 439573"/>
                    <a:gd name="connsiteX11" fmla="*/ 3874 w 552796"/>
                    <a:gd name="connsiteY11" fmla="*/ 152399 h 439573"/>
                    <a:gd name="connsiteX12" fmla="*/ 3874 w 552796"/>
                    <a:gd name="connsiteY12" fmla="*/ 57150 h 439573"/>
                    <a:gd name="connsiteX13" fmla="*/ 32449 w 552796"/>
                    <a:gd name="connsiteY13" fmla="*/ 0 h 439573"/>
                    <a:gd name="connsiteX0" fmla="*/ 418212 w 552796"/>
                    <a:gd name="connsiteY0" fmla="*/ 280987 h 439573"/>
                    <a:gd name="connsiteX1" fmla="*/ 513462 w 552796"/>
                    <a:gd name="connsiteY1" fmla="*/ 300037 h 439573"/>
                    <a:gd name="connsiteX2" fmla="*/ 532512 w 552796"/>
                    <a:gd name="connsiteY2" fmla="*/ 352425 h 439573"/>
                    <a:gd name="connsiteX3" fmla="*/ 546799 w 552796"/>
                    <a:gd name="connsiteY3" fmla="*/ 381000 h 439573"/>
                    <a:gd name="connsiteX4" fmla="*/ 546799 w 552796"/>
                    <a:gd name="connsiteY4" fmla="*/ 419100 h 439573"/>
                    <a:gd name="connsiteX5" fmla="*/ 546799 w 552796"/>
                    <a:gd name="connsiteY5" fmla="*/ 438150 h 439573"/>
                    <a:gd name="connsiteX6" fmla="*/ 465837 w 552796"/>
                    <a:gd name="connsiteY6" fmla="*/ 433387 h 439573"/>
                    <a:gd name="connsiteX7" fmla="*/ 344392 w 552796"/>
                    <a:gd name="connsiteY7" fmla="*/ 395287 h 439573"/>
                    <a:gd name="connsiteX8" fmla="*/ 215805 w 552796"/>
                    <a:gd name="connsiteY8" fmla="*/ 342900 h 439573"/>
                    <a:gd name="connsiteX9" fmla="*/ 89599 w 552796"/>
                    <a:gd name="connsiteY9" fmla="*/ 261938 h 439573"/>
                    <a:gd name="connsiteX10" fmla="*/ 37212 w 552796"/>
                    <a:gd name="connsiteY10" fmla="*/ 204788 h 439573"/>
                    <a:gd name="connsiteX11" fmla="*/ 3874 w 552796"/>
                    <a:gd name="connsiteY11" fmla="*/ 152399 h 439573"/>
                    <a:gd name="connsiteX12" fmla="*/ 3874 w 552796"/>
                    <a:gd name="connsiteY12" fmla="*/ 57150 h 439573"/>
                    <a:gd name="connsiteX13" fmla="*/ 32449 w 552796"/>
                    <a:gd name="connsiteY13" fmla="*/ 0 h 439573"/>
                    <a:gd name="connsiteX0" fmla="*/ 418212 w 552796"/>
                    <a:gd name="connsiteY0" fmla="*/ 280987 h 439573"/>
                    <a:gd name="connsiteX1" fmla="*/ 513462 w 552796"/>
                    <a:gd name="connsiteY1" fmla="*/ 300037 h 439573"/>
                    <a:gd name="connsiteX2" fmla="*/ 532512 w 552796"/>
                    <a:gd name="connsiteY2" fmla="*/ 352425 h 439573"/>
                    <a:gd name="connsiteX3" fmla="*/ 546799 w 552796"/>
                    <a:gd name="connsiteY3" fmla="*/ 381000 h 439573"/>
                    <a:gd name="connsiteX4" fmla="*/ 546799 w 552796"/>
                    <a:gd name="connsiteY4" fmla="*/ 419100 h 439573"/>
                    <a:gd name="connsiteX5" fmla="*/ 546799 w 552796"/>
                    <a:gd name="connsiteY5" fmla="*/ 438150 h 439573"/>
                    <a:gd name="connsiteX6" fmla="*/ 465837 w 552796"/>
                    <a:gd name="connsiteY6" fmla="*/ 433387 h 439573"/>
                    <a:gd name="connsiteX7" fmla="*/ 344392 w 552796"/>
                    <a:gd name="connsiteY7" fmla="*/ 395287 h 439573"/>
                    <a:gd name="connsiteX8" fmla="*/ 215805 w 552796"/>
                    <a:gd name="connsiteY8" fmla="*/ 342900 h 439573"/>
                    <a:gd name="connsiteX9" fmla="*/ 75312 w 552796"/>
                    <a:gd name="connsiteY9" fmla="*/ 273844 h 439573"/>
                    <a:gd name="connsiteX10" fmla="*/ 37212 w 552796"/>
                    <a:gd name="connsiteY10" fmla="*/ 204788 h 439573"/>
                    <a:gd name="connsiteX11" fmla="*/ 3874 w 552796"/>
                    <a:gd name="connsiteY11" fmla="*/ 152399 h 439573"/>
                    <a:gd name="connsiteX12" fmla="*/ 3874 w 552796"/>
                    <a:gd name="connsiteY12" fmla="*/ 57150 h 439573"/>
                    <a:gd name="connsiteX13" fmla="*/ 32449 w 552796"/>
                    <a:gd name="connsiteY13" fmla="*/ 0 h 439573"/>
                    <a:gd name="connsiteX0" fmla="*/ 416853 w 551437"/>
                    <a:gd name="connsiteY0" fmla="*/ 280987 h 439573"/>
                    <a:gd name="connsiteX1" fmla="*/ 512103 w 551437"/>
                    <a:gd name="connsiteY1" fmla="*/ 300037 h 439573"/>
                    <a:gd name="connsiteX2" fmla="*/ 531153 w 551437"/>
                    <a:gd name="connsiteY2" fmla="*/ 352425 h 439573"/>
                    <a:gd name="connsiteX3" fmla="*/ 545440 w 551437"/>
                    <a:gd name="connsiteY3" fmla="*/ 381000 h 439573"/>
                    <a:gd name="connsiteX4" fmla="*/ 545440 w 551437"/>
                    <a:gd name="connsiteY4" fmla="*/ 419100 h 439573"/>
                    <a:gd name="connsiteX5" fmla="*/ 545440 w 551437"/>
                    <a:gd name="connsiteY5" fmla="*/ 438150 h 439573"/>
                    <a:gd name="connsiteX6" fmla="*/ 464478 w 551437"/>
                    <a:gd name="connsiteY6" fmla="*/ 433387 h 439573"/>
                    <a:gd name="connsiteX7" fmla="*/ 343033 w 551437"/>
                    <a:gd name="connsiteY7" fmla="*/ 395287 h 439573"/>
                    <a:gd name="connsiteX8" fmla="*/ 214446 w 551437"/>
                    <a:gd name="connsiteY8" fmla="*/ 342900 h 439573"/>
                    <a:gd name="connsiteX9" fmla="*/ 73953 w 551437"/>
                    <a:gd name="connsiteY9" fmla="*/ 273844 h 439573"/>
                    <a:gd name="connsiteX10" fmla="*/ 12040 w 551437"/>
                    <a:gd name="connsiteY10" fmla="*/ 214313 h 439573"/>
                    <a:gd name="connsiteX11" fmla="*/ 2515 w 551437"/>
                    <a:gd name="connsiteY11" fmla="*/ 152399 h 439573"/>
                    <a:gd name="connsiteX12" fmla="*/ 2515 w 551437"/>
                    <a:gd name="connsiteY12" fmla="*/ 57150 h 439573"/>
                    <a:gd name="connsiteX13" fmla="*/ 31090 w 551437"/>
                    <a:gd name="connsiteY13" fmla="*/ 0 h 439573"/>
                    <a:gd name="connsiteX0" fmla="*/ 426479 w 561063"/>
                    <a:gd name="connsiteY0" fmla="*/ 280987 h 439573"/>
                    <a:gd name="connsiteX1" fmla="*/ 521729 w 561063"/>
                    <a:gd name="connsiteY1" fmla="*/ 300037 h 439573"/>
                    <a:gd name="connsiteX2" fmla="*/ 540779 w 561063"/>
                    <a:gd name="connsiteY2" fmla="*/ 352425 h 439573"/>
                    <a:gd name="connsiteX3" fmla="*/ 555066 w 561063"/>
                    <a:gd name="connsiteY3" fmla="*/ 381000 h 439573"/>
                    <a:gd name="connsiteX4" fmla="*/ 555066 w 561063"/>
                    <a:gd name="connsiteY4" fmla="*/ 419100 h 439573"/>
                    <a:gd name="connsiteX5" fmla="*/ 555066 w 561063"/>
                    <a:gd name="connsiteY5" fmla="*/ 438150 h 439573"/>
                    <a:gd name="connsiteX6" fmla="*/ 474104 w 561063"/>
                    <a:gd name="connsiteY6" fmla="*/ 433387 h 439573"/>
                    <a:gd name="connsiteX7" fmla="*/ 352659 w 561063"/>
                    <a:gd name="connsiteY7" fmla="*/ 395287 h 439573"/>
                    <a:gd name="connsiteX8" fmla="*/ 224072 w 561063"/>
                    <a:gd name="connsiteY8" fmla="*/ 342900 h 439573"/>
                    <a:gd name="connsiteX9" fmla="*/ 83579 w 561063"/>
                    <a:gd name="connsiteY9" fmla="*/ 273844 h 439573"/>
                    <a:gd name="connsiteX10" fmla="*/ 21666 w 561063"/>
                    <a:gd name="connsiteY10" fmla="*/ 214313 h 439573"/>
                    <a:gd name="connsiteX11" fmla="*/ 234 w 561063"/>
                    <a:gd name="connsiteY11" fmla="*/ 150017 h 439573"/>
                    <a:gd name="connsiteX12" fmla="*/ 12141 w 561063"/>
                    <a:gd name="connsiteY12" fmla="*/ 57150 h 439573"/>
                    <a:gd name="connsiteX13" fmla="*/ 40716 w 561063"/>
                    <a:gd name="connsiteY13" fmla="*/ 0 h 439573"/>
                    <a:gd name="connsiteX0" fmla="*/ 426379 w 560963"/>
                    <a:gd name="connsiteY0" fmla="*/ 276224 h 434810"/>
                    <a:gd name="connsiteX1" fmla="*/ 521629 w 560963"/>
                    <a:gd name="connsiteY1" fmla="*/ 295274 h 434810"/>
                    <a:gd name="connsiteX2" fmla="*/ 540679 w 560963"/>
                    <a:gd name="connsiteY2" fmla="*/ 347662 h 434810"/>
                    <a:gd name="connsiteX3" fmla="*/ 554966 w 560963"/>
                    <a:gd name="connsiteY3" fmla="*/ 376237 h 434810"/>
                    <a:gd name="connsiteX4" fmla="*/ 554966 w 560963"/>
                    <a:gd name="connsiteY4" fmla="*/ 414337 h 434810"/>
                    <a:gd name="connsiteX5" fmla="*/ 554966 w 560963"/>
                    <a:gd name="connsiteY5" fmla="*/ 433387 h 434810"/>
                    <a:gd name="connsiteX6" fmla="*/ 474004 w 560963"/>
                    <a:gd name="connsiteY6" fmla="*/ 428624 h 434810"/>
                    <a:gd name="connsiteX7" fmla="*/ 352559 w 560963"/>
                    <a:gd name="connsiteY7" fmla="*/ 390524 h 434810"/>
                    <a:gd name="connsiteX8" fmla="*/ 223972 w 560963"/>
                    <a:gd name="connsiteY8" fmla="*/ 338137 h 434810"/>
                    <a:gd name="connsiteX9" fmla="*/ 83479 w 560963"/>
                    <a:gd name="connsiteY9" fmla="*/ 269081 h 434810"/>
                    <a:gd name="connsiteX10" fmla="*/ 21566 w 560963"/>
                    <a:gd name="connsiteY10" fmla="*/ 209550 h 434810"/>
                    <a:gd name="connsiteX11" fmla="*/ 134 w 560963"/>
                    <a:gd name="connsiteY11" fmla="*/ 145254 h 434810"/>
                    <a:gd name="connsiteX12" fmla="*/ 12041 w 560963"/>
                    <a:gd name="connsiteY12" fmla="*/ 52387 h 434810"/>
                    <a:gd name="connsiteX13" fmla="*/ 2516 w 560963"/>
                    <a:gd name="connsiteY13" fmla="*/ 0 h 434810"/>
                    <a:gd name="connsiteX0" fmla="*/ 442923 w 577507"/>
                    <a:gd name="connsiteY0" fmla="*/ 276224 h 434810"/>
                    <a:gd name="connsiteX1" fmla="*/ 538173 w 577507"/>
                    <a:gd name="connsiteY1" fmla="*/ 295274 h 434810"/>
                    <a:gd name="connsiteX2" fmla="*/ 557223 w 577507"/>
                    <a:gd name="connsiteY2" fmla="*/ 347662 h 434810"/>
                    <a:gd name="connsiteX3" fmla="*/ 571510 w 577507"/>
                    <a:gd name="connsiteY3" fmla="*/ 376237 h 434810"/>
                    <a:gd name="connsiteX4" fmla="*/ 571510 w 577507"/>
                    <a:gd name="connsiteY4" fmla="*/ 414337 h 434810"/>
                    <a:gd name="connsiteX5" fmla="*/ 571510 w 577507"/>
                    <a:gd name="connsiteY5" fmla="*/ 433387 h 434810"/>
                    <a:gd name="connsiteX6" fmla="*/ 490548 w 577507"/>
                    <a:gd name="connsiteY6" fmla="*/ 428624 h 434810"/>
                    <a:gd name="connsiteX7" fmla="*/ 369103 w 577507"/>
                    <a:gd name="connsiteY7" fmla="*/ 390524 h 434810"/>
                    <a:gd name="connsiteX8" fmla="*/ 240516 w 577507"/>
                    <a:gd name="connsiteY8" fmla="*/ 338137 h 434810"/>
                    <a:gd name="connsiteX9" fmla="*/ 100023 w 577507"/>
                    <a:gd name="connsiteY9" fmla="*/ 269081 h 434810"/>
                    <a:gd name="connsiteX10" fmla="*/ 38110 w 577507"/>
                    <a:gd name="connsiteY10" fmla="*/ 209550 h 434810"/>
                    <a:gd name="connsiteX11" fmla="*/ 16678 w 577507"/>
                    <a:gd name="connsiteY11" fmla="*/ 145254 h 434810"/>
                    <a:gd name="connsiteX12" fmla="*/ 10 w 577507"/>
                    <a:gd name="connsiteY12" fmla="*/ 59530 h 434810"/>
                    <a:gd name="connsiteX13" fmla="*/ 19060 w 577507"/>
                    <a:gd name="connsiteY13" fmla="*/ 0 h 434810"/>
                    <a:gd name="connsiteX0" fmla="*/ 444148 w 578732"/>
                    <a:gd name="connsiteY0" fmla="*/ 276224 h 434810"/>
                    <a:gd name="connsiteX1" fmla="*/ 539398 w 578732"/>
                    <a:gd name="connsiteY1" fmla="*/ 295274 h 434810"/>
                    <a:gd name="connsiteX2" fmla="*/ 558448 w 578732"/>
                    <a:gd name="connsiteY2" fmla="*/ 347662 h 434810"/>
                    <a:gd name="connsiteX3" fmla="*/ 572735 w 578732"/>
                    <a:gd name="connsiteY3" fmla="*/ 376237 h 434810"/>
                    <a:gd name="connsiteX4" fmla="*/ 572735 w 578732"/>
                    <a:gd name="connsiteY4" fmla="*/ 414337 h 434810"/>
                    <a:gd name="connsiteX5" fmla="*/ 572735 w 578732"/>
                    <a:gd name="connsiteY5" fmla="*/ 433387 h 434810"/>
                    <a:gd name="connsiteX6" fmla="*/ 491773 w 578732"/>
                    <a:gd name="connsiteY6" fmla="*/ 428624 h 434810"/>
                    <a:gd name="connsiteX7" fmla="*/ 370328 w 578732"/>
                    <a:gd name="connsiteY7" fmla="*/ 390524 h 434810"/>
                    <a:gd name="connsiteX8" fmla="*/ 241741 w 578732"/>
                    <a:gd name="connsiteY8" fmla="*/ 338137 h 434810"/>
                    <a:gd name="connsiteX9" fmla="*/ 101248 w 578732"/>
                    <a:gd name="connsiteY9" fmla="*/ 269081 h 434810"/>
                    <a:gd name="connsiteX10" fmla="*/ 39335 w 578732"/>
                    <a:gd name="connsiteY10" fmla="*/ 209550 h 434810"/>
                    <a:gd name="connsiteX11" fmla="*/ 5996 w 578732"/>
                    <a:gd name="connsiteY11" fmla="*/ 147635 h 434810"/>
                    <a:gd name="connsiteX12" fmla="*/ 1235 w 578732"/>
                    <a:gd name="connsiteY12" fmla="*/ 59530 h 434810"/>
                    <a:gd name="connsiteX13" fmla="*/ 20285 w 578732"/>
                    <a:gd name="connsiteY13" fmla="*/ 0 h 434810"/>
                    <a:gd name="connsiteX0" fmla="*/ 444148 w 578732"/>
                    <a:gd name="connsiteY0" fmla="*/ 276224 h 434810"/>
                    <a:gd name="connsiteX1" fmla="*/ 520348 w 578732"/>
                    <a:gd name="connsiteY1" fmla="*/ 304799 h 434810"/>
                    <a:gd name="connsiteX2" fmla="*/ 558448 w 578732"/>
                    <a:gd name="connsiteY2" fmla="*/ 347662 h 434810"/>
                    <a:gd name="connsiteX3" fmla="*/ 572735 w 578732"/>
                    <a:gd name="connsiteY3" fmla="*/ 376237 h 434810"/>
                    <a:gd name="connsiteX4" fmla="*/ 572735 w 578732"/>
                    <a:gd name="connsiteY4" fmla="*/ 414337 h 434810"/>
                    <a:gd name="connsiteX5" fmla="*/ 572735 w 578732"/>
                    <a:gd name="connsiteY5" fmla="*/ 433387 h 434810"/>
                    <a:gd name="connsiteX6" fmla="*/ 491773 w 578732"/>
                    <a:gd name="connsiteY6" fmla="*/ 428624 h 434810"/>
                    <a:gd name="connsiteX7" fmla="*/ 370328 w 578732"/>
                    <a:gd name="connsiteY7" fmla="*/ 390524 h 434810"/>
                    <a:gd name="connsiteX8" fmla="*/ 241741 w 578732"/>
                    <a:gd name="connsiteY8" fmla="*/ 338137 h 434810"/>
                    <a:gd name="connsiteX9" fmla="*/ 101248 w 578732"/>
                    <a:gd name="connsiteY9" fmla="*/ 269081 h 434810"/>
                    <a:gd name="connsiteX10" fmla="*/ 39335 w 578732"/>
                    <a:gd name="connsiteY10" fmla="*/ 209550 h 434810"/>
                    <a:gd name="connsiteX11" fmla="*/ 5996 w 578732"/>
                    <a:gd name="connsiteY11" fmla="*/ 147635 h 434810"/>
                    <a:gd name="connsiteX12" fmla="*/ 1235 w 578732"/>
                    <a:gd name="connsiteY12" fmla="*/ 59530 h 434810"/>
                    <a:gd name="connsiteX13" fmla="*/ 20285 w 578732"/>
                    <a:gd name="connsiteY13" fmla="*/ 0 h 434810"/>
                    <a:gd name="connsiteX0" fmla="*/ 444148 w 578732"/>
                    <a:gd name="connsiteY0" fmla="*/ 276224 h 435386"/>
                    <a:gd name="connsiteX1" fmla="*/ 520348 w 578732"/>
                    <a:gd name="connsiteY1" fmla="*/ 304799 h 435386"/>
                    <a:gd name="connsiteX2" fmla="*/ 558448 w 578732"/>
                    <a:gd name="connsiteY2" fmla="*/ 347662 h 435386"/>
                    <a:gd name="connsiteX3" fmla="*/ 572735 w 578732"/>
                    <a:gd name="connsiteY3" fmla="*/ 376237 h 435386"/>
                    <a:gd name="connsiteX4" fmla="*/ 572735 w 578732"/>
                    <a:gd name="connsiteY4" fmla="*/ 414337 h 435386"/>
                    <a:gd name="connsiteX5" fmla="*/ 572735 w 578732"/>
                    <a:gd name="connsiteY5" fmla="*/ 433387 h 435386"/>
                    <a:gd name="connsiteX6" fmla="*/ 491773 w 578732"/>
                    <a:gd name="connsiteY6" fmla="*/ 428624 h 435386"/>
                    <a:gd name="connsiteX7" fmla="*/ 379853 w 578732"/>
                    <a:gd name="connsiteY7" fmla="*/ 378617 h 435386"/>
                    <a:gd name="connsiteX8" fmla="*/ 241741 w 578732"/>
                    <a:gd name="connsiteY8" fmla="*/ 338137 h 435386"/>
                    <a:gd name="connsiteX9" fmla="*/ 101248 w 578732"/>
                    <a:gd name="connsiteY9" fmla="*/ 269081 h 435386"/>
                    <a:gd name="connsiteX10" fmla="*/ 39335 w 578732"/>
                    <a:gd name="connsiteY10" fmla="*/ 209550 h 435386"/>
                    <a:gd name="connsiteX11" fmla="*/ 5996 w 578732"/>
                    <a:gd name="connsiteY11" fmla="*/ 147635 h 435386"/>
                    <a:gd name="connsiteX12" fmla="*/ 1235 w 578732"/>
                    <a:gd name="connsiteY12" fmla="*/ 59530 h 435386"/>
                    <a:gd name="connsiteX13" fmla="*/ 20285 w 578732"/>
                    <a:gd name="connsiteY13" fmla="*/ 0 h 435386"/>
                    <a:gd name="connsiteX0" fmla="*/ 446271 w 580855"/>
                    <a:gd name="connsiteY0" fmla="*/ 245268 h 404430"/>
                    <a:gd name="connsiteX1" fmla="*/ 522471 w 580855"/>
                    <a:gd name="connsiteY1" fmla="*/ 273843 h 404430"/>
                    <a:gd name="connsiteX2" fmla="*/ 560571 w 580855"/>
                    <a:gd name="connsiteY2" fmla="*/ 316706 h 404430"/>
                    <a:gd name="connsiteX3" fmla="*/ 574858 w 580855"/>
                    <a:gd name="connsiteY3" fmla="*/ 345281 h 404430"/>
                    <a:gd name="connsiteX4" fmla="*/ 574858 w 580855"/>
                    <a:gd name="connsiteY4" fmla="*/ 383381 h 404430"/>
                    <a:gd name="connsiteX5" fmla="*/ 574858 w 580855"/>
                    <a:gd name="connsiteY5" fmla="*/ 402431 h 404430"/>
                    <a:gd name="connsiteX6" fmla="*/ 493896 w 580855"/>
                    <a:gd name="connsiteY6" fmla="*/ 397668 h 404430"/>
                    <a:gd name="connsiteX7" fmla="*/ 381976 w 580855"/>
                    <a:gd name="connsiteY7" fmla="*/ 347661 h 404430"/>
                    <a:gd name="connsiteX8" fmla="*/ 243864 w 580855"/>
                    <a:gd name="connsiteY8" fmla="*/ 307181 h 404430"/>
                    <a:gd name="connsiteX9" fmla="*/ 103371 w 580855"/>
                    <a:gd name="connsiteY9" fmla="*/ 238125 h 404430"/>
                    <a:gd name="connsiteX10" fmla="*/ 41458 w 580855"/>
                    <a:gd name="connsiteY10" fmla="*/ 178594 h 404430"/>
                    <a:gd name="connsiteX11" fmla="*/ 8119 w 580855"/>
                    <a:gd name="connsiteY11" fmla="*/ 116679 h 404430"/>
                    <a:gd name="connsiteX12" fmla="*/ 3358 w 580855"/>
                    <a:gd name="connsiteY12" fmla="*/ 28574 h 404430"/>
                    <a:gd name="connsiteX13" fmla="*/ 3358 w 580855"/>
                    <a:gd name="connsiteY13" fmla="*/ 0 h 404430"/>
                    <a:gd name="connsiteX0" fmla="*/ 448401 w 582985"/>
                    <a:gd name="connsiteY0" fmla="*/ 245268 h 404430"/>
                    <a:gd name="connsiteX1" fmla="*/ 524601 w 582985"/>
                    <a:gd name="connsiteY1" fmla="*/ 273843 h 404430"/>
                    <a:gd name="connsiteX2" fmla="*/ 562701 w 582985"/>
                    <a:gd name="connsiteY2" fmla="*/ 316706 h 404430"/>
                    <a:gd name="connsiteX3" fmla="*/ 576988 w 582985"/>
                    <a:gd name="connsiteY3" fmla="*/ 345281 h 404430"/>
                    <a:gd name="connsiteX4" fmla="*/ 576988 w 582985"/>
                    <a:gd name="connsiteY4" fmla="*/ 383381 h 404430"/>
                    <a:gd name="connsiteX5" fmla="*/ 576988 w 582985"/>
                    <a:gd name="connsiteY5" fmla="*/ 402431 h 404430"/>
                    <a:gd name="connsiteX6" fmla="*/ 496026 w 582985"/>
                    <a:gd name="connsiteY6" fmla="*/ 397668 h 404430"/>
                    <a:gd name="connsiteX7" fmla="*/ 384106 w 582985"/>
                    <a:gd name="connsiteY7" fmla="*/ 347661 h 404430"/>
                    <a:gd name="connsiteX8" fmla="*/ 245994 w 582985"/>
                    <a:gd name="connsiteY8" fmla="*/ 307181 h 404430"/>
                    <a:gd name="connsiteX9" fmla="*/ 105501 w 582985"/>
                    <a:gd name="connsiteY9" fmla="*/ 238125 h 404430"/>
                    <a:gd name="connsiteX10" fmla="*/ 43588 w 582985"/>
                    <a:gd name="connsiteY10" fmla="*/ 178594 h 404430"/>
                    <a:gd name="connsiteX11" fmla="*/ 10249 w 582985"/>
                    <a:gd name="connsiteY11" fmla="*/ 116679 h 404430"/>
                    <a:gd name="connsiteX12" fmla="*/ 726 w 582985"/>
                    <a:gd name="connsiteY12" fmla="*/ 47624 h 404430"/>
                    <a:gd name="connsiteX13" fmla="*/ 5488 w 582985"/>
                    <a:gd name="connsiteY13" fmla="*/ 0 h 404430"/>
                    <a:gd name="connsiteX0" fmla="*/ 449625 w 584209"/>
                    <a:gd name="connsiteY0" fmla="*/ 233362 h 392524"/>
                    <a:gd name="connsiteX1" fmla="*/ 525825 w 584209"/>
                    <a:gd name="connsiteY1" fmla="*/ 261937 h 392524"/>
                    <a:gd name="connsiteX2" fmla="*/ 563925 w 584209"/>
                    <a:gd name="connsiteY2" fmla="*/ 304800 h 392524"/>
                    <a:gd name="connsiteX3" fmla="*/ 578212 w 584209"/>
                    <a:gd name="connsiteY3" fmla="*/ 333375 h 392524"/>
                    <a:gd name="connsiteX4" fmla="*/ 578212 w 584209"/>
                    <a:gd name="connsiteY4" fmla="*/ 371475 h 392524"/>
                    <a:gd name="connsiteX5" fmla="*/ 578212 w 584209"/>
                    <a:gd name="connsiteY5" fmla="*/ 390525 h 392524"/>
                    <a:gd name="connsiteX6" fmla="*/ 497250 w 584209"/>
                    <a:gd name="connsiteY6" fmla="*/ 385762 h 392524"/>
                    <a:gd name="connsiteX7" fmla="*/ 385330 w 584209"/>
                    <a:gd name="connsiteY7" fmla="*/ 335755 h 392524"/>
                    <a:gd name="connsiteX8" fmla="*/ 247218 w 584209"/>
                    <a:gd name="connsiteY8" fmla="*/ 295275 h 392524"/>
                    <a:gd name="connsiteX9" fmla="*/ 106725 w 584209"/>
                    <a:gd name="connsiteY9" fmla="*/ 226219 h 392524"/>
                    <a:gd name="connsiteX10" fmla="*/ 44812 w 584209"/>
                    <a:gd name="connsiteY10" fmla="*/ 166688 h 392524"/>
                    <a:gd name="connsiteX11" fmla="*/ 11473 w 584209"/>
                    <a:gd name="connsiteY11" fmla="*/ 104773 h 392524"/>
                    <a:gd name="connsiteX12" fmla="*/ 1950 w 584209"/>
                    <a:gd name="connsiteY12" fmla="*/ 35718 h 392524"/>
                    <a:gd name="connsiteX13" fmla="*/ 4331 w 584209"/>
                    <a:gd name="connsiteY13" fmla="*/ 0 h 392524"/>
                    <a:gd name="connsiteX0" fmla="*/ 449625 w 580466"/>
                    <a:gd name="connsiteY0" fmla="*/ 233362 h 391140"/>
                    <a:gd name="connsiteX1" fmla="*/ 525825 w 580466"/>
                    <a:gd name="connsiteY1" fmla="*/ 261937 h 391140"/>
                    <a:gd name="connsiteX2" fmla="*/ 563925 w 580466"/>
                    <a:gd name="connsiteY2" fmla="*/ 304800 h 391140"/>
                    <a:gd name="connsiteX3" fmla="*/ 578212 w 580466"/>
                    <a:gd name="connsiteY3" fmla="*/ 333375 h 391140"/>
                    <a:gd name="connsiteX4" fmla="*/ 578212 w 580466"/>
                    <a:gd name="connsiteY4" fmla="*/ 371475 h 391140"/>
                    <a:gd name="connsiteX5" fmla="*/ 556781 w 580466"/>
                    <a:gd name="connsiteY5" fmla="*/ 388144 h 391140"/>
                    <a:gd name="connsiteX6" fmla="*/ 497250 w 580466"/>
                    <a:gd name="connsiteY6" fmla="*/ 385762 h 391140"/>
                    <a:gd name="connsiteX7" fmla="*/ 385330 w 580466"/>
                    <a:gd name="connsiteY7" fmla="*/ 335755 h 391140"/>
                    <a:gd name="connsiteX8" fmla="*/ 247218 w 580466"/>
                    <a:gd name="connsiteY8" fmla="*/ 295275 h 391140"/>
                    <a:gd name="connsiteX9" fmla="*/ 106725 w 580466"/>
                    <a:gd name="connsiteY9" fmla="*/ 226219 h 391140"/>
                    <a:gd name="connsiteX10" fmla="*/ 44812 w 580466"/>
                    <a:gd name="connsiteY10" fmla="*/ 166688 h 391140"/>
                    <a:gd name="connsiteX11" fmla="*/ 11473 w 580466"/>
                    <a:gd name="connsiteY11" fmla="*/ 104773 h 391140"/>
                    <a:gd name="connsiteX12" fmla="*/ 1950 w 580466"/>
                    <a:gd name="connsiteY12" fmla="*/ 35718 h 391140"/>
                    <a:gd name="connsiteX13" fmla="*/ 4331 w 580466"/>
                    <a:gd name="connsiteY13" fmla="*/ 0 h 391140"/>
                    <a:gd name="connsiteX0" fmla="*/ 454388 w 580466"/>
                    <a:gd name="connsiteY0" fmla="*/ 221456 h 391140"/>
                    <a:gd name="connsiteX1" fmla="*/ 525825 w 580466"/>
                    <a:gd name="connsiteY1" fmla="*/ 261937 h 391140"/>
                    <a:gd name="connsiteX2" fmla="*/ 563925 w 580466"/>
                    <a:gd name="connsiteY2" fmla="*/ 304800 h 391140"/>
                    <a:gd name="connsiteX3" fmla="*/ 578212 w 580466"/>
                    <a:gd name="connsiteY3" fmla="*/ 333375 h 391140"/>
                    <a:gd name="connsiteX4" fmla="*/ 578212 w 580466"/>
                    <a:gd name="connsiteY4" fmla="*/ 371475 h 391140"/>
                    <a:gd name="connsiteX5" fmla="*/ 556781 w 580466"/>
                    <a:gd name="connsiteY5" fmla="*/ 388144 h 391140"/>
                    <a:gd name="connsiteX6" fmla="*/ 497250 w 580466"/>
                    <a:gd name="connsiteY6" fmla="*/ 385762 h 391140"/>
                    <a:gd name="connsiteX7" fmla="*/ 385330 w 580466"/>
                    <a:gd name="connsiteY7" fmla="*/ 335755 h 391140"/>
                    <a:gd name="connsiteX8" fmla="*/ 247218 w 580466"/>
                    <a:gd name="connsiteY8" fmla="*/ 295275 h 391140"/>
                    <a:gd name="connsiteX9" fmla="*/ 106725 w 580466"/>
                    <a:gd name="connsiteY9" fmla="*/ 226219 h 391140"/>
                    <a:gd name="connsiteX10" fmla="*/ 44812 w 580466"/>
                    <a:gd name="connsiteY10" fmla="*/ 166688 h 391140"/>
                    <a:gd name="connsiteX11" fmla="*/ 11473 w 580466"/>
                    <a:gd name="connsiteY11" fmla="*/ 104773 h 391140"/>
                    <a:gd name="connsiteX12" fmla="*/ 1950 w 580466"/>
                    <a:gd name="connsiteY12" fmla="*/ 35718 h 391140"/>
                    <a:gd name="connsiteX13" fmla="*/ 4331 w 580466"/>
                    <a:gd name="connsiteY13" fmla="*/ 0 h 391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0466" h="391140">
                      <a:moveTo>
                        <a:pt x="454388" y="221456"/>
                      </a:moveTo>
                      <a:cubicBezTo>
                        <a:pt x="492488" y="225028"/>
                        <a:pt x="507569" y="248046"/>
                        <a:pt x="525825" y="261937"/>
                      </a:cubicBezTo>
                      <a:cubicBezTo>
                        <a:pt x="544081" y="275828"/>
                        <a:pt x="555194" y="292894"/>
                        <a:pt x="563925" y="304800"/>
                      </a:cubicBezTo>
                      <a:cubicBezTo>
                        <a:pt x="572656" y="316706"/>
                        <a:pt x="575831" y="322263"/>
                        <a:pt x="578212" y="333375"/>
                      </a:cubicBezTo>
                      <a:cubicBezTo>
                        <a:pt x="580593" y="344488"/>
                        <a:pt x="581784" y="362347"/>
                        <a:pt x="578212" y="371475"/>
                      </a:cubicBezTo>
                      <a:cubicBezTo>
                        <a:pt x="574640" y="380603"/>
                        <a:pt x="570275" y="385763"/>
                        <a:pt x="556781" y="388144"/>
                      </a:cubicBezTo>
                      <a:cubicBezTo>
                        <a:pt x="543287" y="390525"/>
                        <a:pt x="525825" y="394493"/>
                        <a:pt x="497250" y="385762"/>
                      </a:cubicBezTo>
                      <a:cubicBezTo>
                        <a:pt x="468675" y="377031"/>
                        <a:pt x="427002" y="350836"/>
                        <a:pt x="385330" y="335755"/>
                      </a:cubicBezTo>
                      <a:cubicBezTo>
                        <a:pt x="343658" y="320674"/>
                        <a:pt x="293652" y="313531"/>
                        <a:pt x="247218" y="295275"/>
                      </a:cubicBezTo>
                      <a:cubicBezTo>
                        <a:pt x="200784" y="277019"/>
                        <a:pt x="140459" y="247650"/>
                        <a:pt x="106725" y="226219"/>
                      </a:cubicBezTo>
                      <a:cubicBezTo>
                        <a:pt x="72991" y="204788"/>
                        <a:pt x="60687" y="186929"/>
                        <a:pt x="44812" y="166688"/>
                      </a:cubicBezTo>
                      <a:cubicBezTo>
                        <a:pt x="28937" y="146447"/>
                        <a:pt x="18617" y="126601"/>
                        <a:pt x="11473" y="104773"/>
                      </a:cubicBezTo>
                      <a:cubicBezTo>
                        <a:pt x="4329" y="82945"/>
                        <a:pt x="3140" y="53180"/>
                        <a:pt x="1950" y="35718"/>
                      </a:cubicBezTo>
                      <a:cubicBezTo>
                        <a:pt x="760" y="18256"/>
                        <a:pt x="-2813" y="8731"/>
                        <a:pt x="4331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flipH="1">
                  <a:off x="4358585" y="2980057"/>
                  <a:ext cx="333375" cy="48379"/>
                </a:xfrm>
                <a:custGeom>
                  <a:avLst/>
                  <a:gdLst>
                    <a:gd name="connsiteX0" fmla="*/ 295275 w 295275"/>
                    <a:gd name="connsiteY0" fmla="*/ 23812 h 23812"/>
                    <a:gd name="connsiteX1" fmla="*/ 0 w 295275"/>
                    <a:gd name="connsiteY1" fmla="*/ 0 h 23812"/>
                    <a:gd name="connsiteX2" fmla="*/ 0 w 295275"/>
                    <a:gd name="connsiteY2" fmla="*/ 0 h 23812"/>
                    <a:gd name="connsiteX0" fmla="*/ 322797 w 322797"/>
                    <a:gd name="connsiteY0" fmla="*/ 26345 h 26345"/>
                    <a:gd name="connsiteX1" fmla="*/ 27522 w 322797"/>
                    <a:gd name="connsiteY1" fmla="*/ 2533 h 26345"/>
                    <a:gd name="connsiteX2" fmla="*/ 8472 w 322797"/>
                    <a:gd name="connsiteY2" fmla="*/ 152 h 26345"/>
                    <a:gd name="connsiteX0" fmla="*/ 314325 w 314325"/>
                    <a:gd name="connsiteY0" fmla="*/ 26345 h 26345"/>
                    <a:gd name="connsiteX1" fmla="*/ 50006 w 314325"/>
                    <a:gd name="connsiteY1" fmla="*/ 2533 h 26345"/>
                    <a:gd name="connsiteX2" fmla="*/ 0 w 314325"/>
                    <a:gd name="connsiteY2" fmla="*/ 152 h 26345"/>
                    <a:gd name="connsiteX0" fmla="*/ 314325 w 314325"/>
                    <a:gd name="connsiteY0" fmla="*/ 26193 h 47625"/>
                    <a:gd name="connsiteX1" fmla="*/ 104775 w 314325"/>
                    <a:gd name="connsiteY1" fmla="*/ 47625 h 47625"/>
                    <a:gd name="connsiteX2" fmla="*/ 0 w 314325"/>
                    <a:gd name="connsiteY2" fmla="*/ 0 h 47625"/>
                    <a:gd name="connsiteX0" fmla="*/ 314325 w 314325"/>
                    <a:gd name="connsiteY0" fmla="*/ 26193 h 48379"/>
                    <a:gd name="connsiteX1" fmla="*/ 104775 w 314325"/>
                    <a:gd name="connsiteY1" fmla="*/ 47625 h 48379"/>
                    <a:gd name="connsiteX2" fmla="*/ 0 w 314325"/>
                    <a:gd name="connsiteY2" fmla="*/ 0 h 48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4325" h="48379">
                      <a:moveTo>
                        <a:pt x="314325" y="26193"/>
                      </a:moveTo>
                      <a:cubicBezTo>
                        <a:pt x="244475" y="33337"/>
                        <a:pt x="198437" y="52387"/>
                        <a:pt x="104775" y="47625"/>
                      </a:cubicBezTo>
                      <a:cubicBezTo>
                        <a:pt x="52274" y="44956"/>
                        <a:pt x="6350" y="794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491513" flipH="1">
                  <a:off x="3994092" y="2654677"/>
                  <a:ext cx="108821" cy="56729"/>
                </a:xfrm>
                <a:custGeom>
                  <a:avLst/>
                  <a:gdLst>
                    <a:gd name="connsiteX0" fmla="*/ 0 w 71437"/>
                    <a:gd name="connsiteY0" fmla="*/ 0 h 23813"/>
                    <a:gd name="connsiteX1" fmla="*/ 57150 w 71437"/>
                    <a:gd name="connsiteY1" fmla="*/ 4763 h 23813"/>
                    <a:gd name="connsiteX2" fmla="*/ 71437 w 71437"/>
                    <a:gd name="connsiteY2" fmla="*/ 23813 h 23813"/>
                    <a:gd name="connsiteX0" fmla="*/ 0 w 71437"/>
                    <a:gd name="connsiteY0" fmla="*/ 0 h 23813"/>
                    <a:gd name="connsiteX1" fmla="*/ 52145 w 71437"/>
                    <a:gd name="connsiteY1" fmla="*/ 10389 h 23813"/>
                    <a:gd name="connsiteX2" fmla="*/ 71437 w 71437"/>
                    <a:gd name="connsiteY2" fmla="*/ 23813 h 2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37" h="23813">
                      <a:moveTo>
                        <a:pt x="0" y="0"/>
                      </a:moveTo>
                      <a:cubicBezTo>
                        <a:pt x="22622" y="397"/>
                        <a:pt x="40239" y="6420"/>
                        <a:pt x="52145" y="10389"/>
                      </a:cubicBezTo>
                      <a:cubicBezTo>
                        <a:pt x="64051" y="14358"/>
                        <a:pt x="67468" y="19844"/>
                        <a:pt x="71437" y="2381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518215" flipH="1">
                  <a:off x="3822512" y="2709927"/>
                  <a:ext cx="94341" cy="71329"/>
                </a:xfrm>
                <a:custGeom>
                  <a:avLst/>
                  <a:gdLst>
                    <a:gd name="connsiteX0" fmla="*/ 0 w 71437"/>
                    <a:gd name="connsiteY0" fmla="*/ 0 h 23813"/>
                    <a:gd name="connsiteX1" fmla="*/ 57150 w 71437"/>
                    <a:gd name="connsiteY1" fmla="*/ 4763 h 23813"/>
                    <a:gd name="connsiteX2" fmla="*/ 71437 w 71437"/>
                    <a:gd name="connsiteY2" fmla="*/ 23813 h 23813"/>
                    <a:gd name="connsiteX0" fmla="*/ 0 w 71437"/>
                    <a:gd name="connsiteY0" fmla="*/ 0 h 23813"/>
                    <a:gd name="connsiteX1" fmla="*/ 45945 w 71437"/>
                    <a:gd name="connsiteY1" fmla="*/ 10150 h 23813"/>
                    <a:gd name="connsiteX2" fmla="*/ 71437 w 71437"/>
                    <a:gd name="connsiteY2" fmla="*/ 23813 h 2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37" h="23813">
                      <a:moveTo>
                        <a:pt x="0" y="0"/>
                      </a:moveTo>
                      <a:cubicBezTo>
                        <a:pt x="22622" y="397"/>
                        <a:pt x="34039" y="6181"/>
                        <a:pt x="45945" y="10150"/>
                      </a:cubicBezTo>
                      <a:cubicBezTo>
                        <a:pt x="57851" y="14119"/>
                        <a:pt x="67468" y="19844"/>
                        <a:pt x="71437" y="2381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Connector 36"/>
                <p:cNvSpPr/>
                <p:nvPr/>
              </p:nvSpPr>
              <p:spPr>
                <a:xfrm flipH="1">
                  <a:off x="3987209" y="2807465"/>
                  <a:ext cx="80220" cy="51081"/>
                </a:xfrm>
                <a:prstGeom prst="flowChartConnector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492560" flipH="1">
                  <a:off x="3737022" y="2962916"/>
                  <a:ext cx="123944" cy="130969"/>
                </a:xfrm>
                <a:custGeom>
                  <a:avLst/>
                  <a:gdLst>
                    <a:gd name="connsiteX0" fmla="*/ 50006 w 114511"/>
                    <a:gd name="connsiteY0" fmla="*/ 0 h 107156"/>
                    <a:gd name="connsiteX1" fmla="*/ 95250 w 114511"/>
                    <a:gd name="connsiteY1" fmla="*/ 28575 h 107156"/>
                    <a:gd name="connsiteX2" fmla="*/ 104775 w 114511"/>
                    <a:gd name="connsiteY2" fmla="*/ 47625 h 107156"/>
                    <a:gd name="connsiteX3" fmla="*/ 111918 w 114511"/>
                    <a:gd name="connsiteY3" fmla="*/ 71437 h 107156"/>
                    <a:gd name="connsiteX4" fmla="*/ 114300 w 114511"/>
                    <a:gd name="connsiteY4" fmla="*/ 85725 h 107156"/>
                    <a:gd name="connsiteX5" fmla="*/ 107156 w 114511"/>
                    <a:gd name="connsiteY5" fmla="*/ 102394 h 107156"/>
                    <a:gd name="connsiteX6" fmla="*/ 90487 w 114511"/>
                    <a:gd name="connsiteY6" fmla="*/ 107156 h 107156"/>
                    <a:gd name="connsiteX7" fmla="*/ 54768 w 114511"/>
                    <a:gd name="connsiteY7" fmla="*/ 102394 h 107156"/>
                    <a:gd name="connsiteX8" fmla="*/ 33337 w 114511"/>
                    <a:gd name="connsiteY8" fmla="*/ 85725 h 107156"/>
                    <a:gd name="connsiteX9" fmla="*/ 19050 w 114511"/>
                    <a:gd name="connsiteY9" fmla="*/ 69056 h 107156"/>
                    <a:gd name="connsiteX10" fmla="*/ 0 w 114511"/>
                    <a:gd name="connsiteY10" fmla="*/ 47625 h 107156"/>
                    <a:gd name="connsiteX0" fmla="*/ 50006 w 114511"/>
                    <a:gd name="connsiteY0" fmla="*/ 0 h 107156"/>
                    <a:gd name="connsiteX1" fmla="*/ 83343 w 114511"/>
                    <a:gd name="connsiteY1" fmla="*/ 30956 h 107156"/>
                    <a:gd name="connsiteX2" fmla="*/ 104775 w 114511"/>
                    <a:gd name="connsiteY2" fmla="*/ 47625 h 107156"/>
                    <a:gd name="connsiteX3" fmla="*/ 111918 w 114511"/>
                    <a:gd name="connsiteY3" fmla="*/ 71437 h 107156"/>
                    <a:gd name="connsiteX4" fmla="*/ 114300 w 114511"/>
                    <a:gd name="connsiteY4" fmla="*/ 85725 h 107156"/>
                    <a:gd name="connsiteX5" fmla="*/ 107156 w 114511"/>
                    <a:gd name="connsiteY5" fmla="*/ 102394 h 107156"/>
                    <a:gd name="connsiteX6" fmla="*/ 90487 w 114511"/>
                    <a:gd name="connsiteY6" fmla="*/ 107156 h 107156"/>
                    <a:gd name="connsiteX7" fmla="*/ 54768 w 114511"/>
                    <a:gd name="connsiteY7" fmla="*/ 102394 h 107156"/>
                    <a:gd name="connsiteX8" fmla="*/ 33337 w 114511"/>
                    <a:gd name="connsiteY8" fmla="*/ 85725 h 107156"/>
                    <a:gd name="connsiteX9" fmla="*/ 19050 w 114511"/>
                    <a:gd name="connsiteY9" fmla="*/ 69056 h 107156"/>
                    <a:gd name="connsiteX10" fmla="*/ 0 w 114511"/>
                    <a:gd name="connsiteY10" fmla="*/ 47625 h 107156"/>
                    <a:gd name="connsiteX0" fmla="*/ 57150 w 114511"/>
                    <a:gd name="connsiteY0" fmla="*/ 0 h 130969"/>
                    <a:gd name="connsiteX1" fmla="*/ 83343 w 114511"/>
                    <a:gd name="connsiteY1" fmla="*/ 54769 h 130969"/>
                    <a:gd name="connsiteX2" fmla="*/ 104775 w 114511"/>
                    <a:gd name="connsiteY2" fmla="*/ 71438 h 130969"/>
                    <a:gd name="connsiteX3" fmla="*/ 111918 w 114511"/>
                    <a:gd name="connsiteY3" fmla="*/ 95250 h 130969"/>
                    <a:gd name="connsiteX4" fmla="*/ 114300 w 114511"/>
                    <a:gd name="connsiteY4" fmla="*/ 109538 h 130969"/>
                    <a:gd name="connsiteX5" fmla="*/ 107156 w 114511"/>
                    <a:gd name="connsiteY5" fmla="*/ 126207 h 130969"/>
                    <a:gd name="connsiteX6" fmla="*/ 90487 w 114511"/>
                    <a:gd name="connsiteY6" fmla="*/ 130969 h 130969"/>
                    <a:gd name="connsiteX7" fmla="*/ 54768 w 114511"/>
                    <a:gd name="connsiteY7" fmla="*/ 126207 h 130969"/>
                    <a:gd name="connsiteX8" fmla="*/ 33337 w 114511"/>
                    <a:gd name="connsiteY8" fmla="*/ 109538 h 130969"/>
                    <a:gd name="connsiteX9" fmla="*/ 19050 w 114511"/>
                    <a:gd name="connsiteY9" fmla="*/ 92869 h 130969"/>
                    <a:gd name="connsiteX10" fmla="*/ 0 w 114511"/>
                    <a:gd name="connsiteY10" fmla="*/ 71438 h 130969"/>
                    <a:gd name="connsiteX0" fmla="*/ 57150 w 114511"/>
                    <a:gd name="connsiteY0" fmla="*/ 0 h 130969"/>
                    <a:gd name="connsiteX1" fmla="*/ 83343 w 114511"/>
                    <a:gd name="connsiteY1" fmla="*/ 54769 h 130969"/>
                    <a:gd name="connsiteX2" fmla="*/ 107156 w 114511"/>
                    <a:gd name="connsiteY2" fmla="*/ 47626 h 130969"/>
                    <a:gd name="connsiteX3" fmla="*/ 104775 w 114511"/>
                    <a:gd name="connsiteY3" fmla="*/ 71438 h 130969"/>
                    <a:gd name="connsiteX4" fmla="*/ 111918 w 114511"/>
                    <a:gd name="connsiteY4" fmla="*/ 95250 h 130969"/>
                    <a:gd name="connsiteX5" fmla="*/ 114300 w 114511"/>
                    <a:gd name="connsiteY5" fmla="*/ 109538 h 130969"/>
                    <a:gd name="connsiteX6" fmla="*/ 107156 w 114511"/>
                    <a:gd name="connsiteY6" fmla="*/ 126207 h 130969"/>
                    <a:gd name="connsiteX7" fmla="*/ 90487 w 114511"/>
                    <a:gd name="connsiteY7" fmla="*/ 130969 h 130969"/>
                    <a:gd name="connsiteX8" fmla="*/ 54768 w 114511"/>
                    <a:gd name="connsiteY8" fmla="*/ 126207 h 130969"/>
                    <a:gd name="connsiteX9" fmla="*/ 33337 w 114511"/>
                    <a:gd name="connsiteY9" fmla="*/ 109538 h 130969"/>
                    <a:gd name="connsiteX10" fmla="*/ 19050 w 114511"/>
                    <a:gd name="connsiteY10" fmla="*/ 92869 h 130969"/>
                    <a:gd name="connsiteX11" fmla="*/ 0 w 114511"/>
                    <a:gd name="connsiteY11" fmla="*/ 71438 h 130969"/>
                    <a:gd name="connsiteX0" fmla="*/ 57150 w 114511"/>
                    <a:gd name="connsiteY0" fmla="*/ 0 h 130969"/>
                    <a:gd name="connsiteX1" fmla="*/ 88106 w 114511"/>
                    <a:gd name="connsiteY1" fmla="*/ 28575 h 130969"/>
                    <a:gd name="connsiteX2" fmla="*/ 107156 w 114511"/>
                    <a:gd name="connsiteY2" fmla="*/ 47626 h 130969"/>
                    <a:gd name="connsiteX3" fmla="*/ 104775 w 114511"/>
                    <a:gd name="connsiteY3" fmla="*/ 71438 h 130969"/>
                    <a:gd name="connsiteX4" fmla="*/ 111918 w 114511"/>
                    <a:gd name="connsiteY4" fmla="*/ 95250 h 130969"/>
                    <a:gd name="connsiteX5" fmla="*/ 114300 w 114511"/>
                    <a:gd name="connsiteY5" fmla="*/ 109538 h 130969"/>
                    <a:gd name="connsiteX6" fmla="*/ 107156 w 114511"/>
                    <a:gd name="connsiteY6" fmla="*/ 126207 h 130969"/>
                    <a:gd name="connsiteX7" fmla="*/ 90487 w 114511"/>
                    <a:gd name="connsiteY7" fmla="*/ 130969 h 130969"/>
                    <a:gd name="connsiteX8" fmla="*/ 54768 w 114511"/>
                    <a:gd name="connsiteY8" fmla="*/ 126207 h 130969"/>
                    <a:gd name="connsiteX9" fmla="*/ 33337 w 114511"/>
                    <a:gd name="connsiteY9" fmla="*/ 109538 h 130969"/>
                    <a:gd name="connsiteX10" fmla="*/ 19050 w 114511"/>
                    <a:gd name="connsiteY10" fmla="*/ 92869 h 130969"/>
                    <a:gd name="connsiteX11" fmla="*/ 0 w 114511"/>
                    <a:gd name="connsiteY11" fmla="*/ 71438 h 130969"/>
                    <a:gd name="connsiteX0" fmla="*/ 57150 w 121491"/>
                    <a:gd name="connsiteY0" fmla="*/ 0 h 130969"/>
                    <a:gd name="connsiteX1" fmla="*/ 88106 w 121491"/>
                    <a:gd name="connsiteY1" fmla="*/ 28575 h 130969"/>
                    <a:gd name="connsiteX2" fmla="*/ 107156 w 121491"/>
                    <a:gd name="connsiteY2" fmla="*/ 47626 h 130969"/>
                    <a:gd name="connsiteX3" fmla="*/ 121443 w 121491"/>
                    <a:gd name="connsiteY3" fmla="*/ 76201 h 130969"/>
                    <a:gd name="connsiteX4" fmla="*/ 111918 w 121491"/>
                    <a:gd name="connsiteY4" fmla="*/ 95250 h 130969"/>
                    <a:gd name="connsiteX5" fmla="*/ 114300 w 121491"/>
                    <a:gd name="connsiteY5" fmla="*/ 109538 h 130969"/>
                    <a:gd name="connsiteX6" fmla="*/ 107156 w 121491"/>
                    <a:gd name="connsiteY6" fmla="*/ 126207 h 130969"/>
                    <a:gd name="connsiteX7" fmla="*/ 90487 w 121491"/>
                    <a:gd name="connsiteY7" fmla="*/ 130969 h 130969"/>
                    <a:gd name="connsiteX8" fmla="*/ 54768 w 121491"/>
                    <a:gd name="connsiteY8" fmla="*/ 126207 h 130969"/>
                    <a:gd name="connsiteX9" fmla="*/ 33337 w 121491"/>
                    <a:gd name="connsiteY9" fmla="*/ 109538 h 130969"/>
                    <a:gd name="connsiteX10" fmla="*/ 19050 w 121491"/>
                    <a:gd name="connsiteY10" fmla="*/ 92869 h 130969"/>
                    <a:gd name="connsiteX11" fmla="*/ 0 w 121491"/>
                    <a:gd name="connsiteY11" fmla="*/ 71438 h 130969"/>
                    <a:gd name="connsiteX0" fmla="*/ 57150 w 123825"/>
                    <a:gd name="connsiteY0" fmla="*/ 0 h 130969"/>
                    <a:gd name="connsiteX1" fmla="*/ 88106 w 123825"/>
                    <a:gd name="connsiteY1" fmla="*/ 28575 h 130969"/>
                    <a:gd name="connsiteX2" fmla="*/ 107156 w 123825"/>
                    <a:gd name="connsiteY2" fmla="*/ 47626 h 130969"/>
                    <a:gd name="connsiteX3" fmla="*/ 121443 w 123825"/>
                    <a:gd name="connsiteY3" fmla="*/ 76201 h 130969"/>
                    <a:gd name="connsiteX4" fmla="*/ 123825 w 123825"/>
                    <a:gd name="connsiteY4" fmla="*/ 102393 h 130969"/>
                    <a:gd name="connsiteX5" fmla="*/ 114300 w 123825"/>
                    <a:gd name="connsiteY5" fmla="*/ 109538 h 130969"/>
                    <a:gd name="connsiteX6" fmla="*/ 107156 w 123825"/>
                    <a:gd name="connsiteY6" fmla="*/ 126207 h 130969"/>
                    <a:gd name="connsiteX7" fmla="*/ 90487 w 123825"/>
                    <a:gd name="connsiteY7" fmla="*/ 130969 h 130969"/>
                    <a:gd name="connsiteX8" fmla="*/ 54768 w 123825"/>
                    <a:gd name="connsiteY8" fmla="*/ 126207 h 130969"/>
                    <a:gd name="connsiteX9" fmla="*/ 33337 w 123825"/>
                    <a:gd name="connsiteY9" fmla="*/ 109538 h 130969"/>
                    <a:gd name="connsiteX10" fmla="*/ 19050 w 123825"/>
                    <a:gd name="connsiteY10" fmla="*/ 92869 h 130969"/>
                    <a:gd name="connsiteX11" fmla="*/ 0 w 123825"/>
                    <a:gd name="connsiteY11" fmla="*/ 71438 h 130969"/>
                    <a:gd name="connsiteX0" fmla="*/ 57150 w 123944"/>
                    <a:gd name="connsiteY0" fmla="*/ 0 h 130969"/>
                    <a:gd name="connsiteX1" fmla="*/ 88106 w 123944"/>
                    <a:gd name="connsiteY1" fmla="*/ 28575 h 130969"/>
                    <a:gd name="connsiteX2" fmla="*/ 107156 w 123944"/>
                    <a:gd name="connsiteY2" fmla="*/ 47626 h 130969"/>
                    <a:gd name="connsiteX3" fmla="*/ 121443 w 123944"/>
                    <a:gd name="connsiteY3" fmla="*/ 76201 h 130969"/>
                    <a:gd name="connsiteX4" fmla="*/ 123825 w 123944"/>
                    <a:gd name="connsiteY4" fmla="*/ 102393 h 130969"/>
                    <a:gd name="connsiteX5" fmla="*/ 120010 w 123944"/>
                    <a:gd name="connsiteY5" fmla="*/ 119986 h 130969"/>
                    <a:gd name="connsiteX6" fmla="*/ 107156 w 123944"/>
                    <a:gd name="connsiteY6" fmla="*/ 126207 h 130969"/>
                    <a:gd name="connsiteX7" fmla="*/ 90487 w 123944"/>
                    <a:gd name="connsiteY7" fmla="*/ 130969 h 130969"/>
                    <a:gd name="connsiteX8" fmla="*/ 54768 w 123944"/>
                    <a:gd name="connsiteY8" fmla="*/ 126207 h 130969"/>
                    <a:gd name="connsiteX9" fmla="*/ 33337 w 123944"/>
                    <a:gd name="connsiteY9" fmla="*/ 109538 h 130969"/>
                    <a:gd name="connsiteX10" fmla="*/ 19050 w 123944"/>
                    <a:gd name="connsiteY10" fmla="*/ 92869 h 130969"/>
                    <a:gd name="connsiteX11" fmla="*/ 0 w 123944"/>
                    <a:gd name="connsiteY11" fmla="*/ 71438 h 13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944" h="130969">
                      <a:moveTo>
                        <a:pt x="57150" y="0"/>
                      </a:moveTo>
                      <a:cubicBezTo>
                        <a:pt x="75208" y="10318"/>
                        <a:pt x="79772" y="20637"/>
                        <a:pt x="88106" y="28575"/>
                      </a:cubicBezTo>
                      <a:cubicBezTo>
                        <a:pt x="96440" y="36513"/>
                        <a:pt x="103584" y="44848"/>
                        <a:pt x="107156" y="47626"/>
                      </a:cubicBezTo>
                      <a:cubicBezTo>
                        <a:pt x="110728" y="50404"/>
                        <a:pt x="118665" y="67073"/>
                        <a:pt x="121443" y="76201"/>
                      </a:cubicBezTo>
                      <a:cubicBezTo>
                        <a:pt x="124221" y="85329"/>
                        <a:pt x="124064" y="95096"/>
                        <a:pt x="123825" y="102393"/>
                      </a:cubicBezTo>
                      <a:cubicBezTo>
                        <a:pt x="123586" y="109690"/>
                        <a:pt x="122788" y="116017"/>
                        <a:pt x="120010" y="119986"/>
                      </a:cubicBezTo>
                      <a:cubicBezTo>
                        <a:pt x="117232" y="123955"/>
                        <a:pt x="112076" y="124377"/>
                        <a:pt x="107156" y="126207"/>
                      </a:cubicBezTo>
                      <a:cubicBezTo>
                        <a:pt x="102236" y="128037"/>
                        <a:pt x="99218" y="130969"/>
                        <a:pt x="90487" y="130969"/>
                      </a:cubicBezTo>
                      <a:cubicBezTo>
                        <a:pt x="81756" y="130969"/>
                        <a:pt x="64293" y="129779"/>
                        <a:pt x="54768" y="126207"/>
                      </a:cubicBezTo>
                      <a:cubicBezTo>
                        <a:pt x="45243" y="122635"/>
                        <a:pt x="39290" y="115094"/>
                        <a:pt x="33337" y="109538"/>
                      </a:cubicBezTo>
                      <a:cubicBezTo>
                        <a:pt x="27384" y="103982"/>
                        <a:pt x="24606" y="99219"/>
                        <a:pt x="19050" y="92869"/>
                      </a:cubicBezTo>
                      <a:cubicBezTo>
                        <a:pt x="13494" y="86519"/>
                        <a:pt x="2381" y="73422"/>
                        <a:pt x="0" y="71438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 rot="20145158">
                  <a:off x="3534191" y="2628487"/>
                  <a:ext cx="258435" cy="254609"/>
                </a:xfrm>
                <a:custGeom>
                  <a:avLst/>
                  <a:gdLst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28600 w 438150"/>
                    <a:gd name="connsiteY22" fmla="*/ 228600 h 300038"/>
                    <a:gd name="connsiteX23" fmla="*/ 233362 w 438150"/>
                    <a:gd name="connsiteY23" fmla="*/ 214313 h 300038"/>
                    <a:gd name="connsiteX24" fmla="*/ 247650 w 438150"/>
                    <a:gd name="connsiteY24" fmla="*/ 185738 h 300038"/>
                    <a:gd name="connsiteX25" fmla="*/ 257175 w 438150"/>
                    <a:gd name="connsiteY25" fmla="*/ 138113 h 300038"/>
                    <a:gd name="connsiteX26" fmla="*/ 261937 w 438150"/>
                    <a:gd name="connsiteY26" fmla="*/ 123825 h 300038"/>
                    <a:gd name="connsiteX27" fmla="*/ 276225 w 438150"/>
                    <a:gd name="connsiteY27" fmla="*/ 119063 h 300038"/>
                    <a:gd name="connsiteX28" fmla="*/ 314325 w 438150"/>
                    <a:gd name="connsiteY28" fmla="*/ 114300 h 300038"/>
                    <a:gd name="connsiteX29" fmla="*/ 352425 w 438150"/>
                    <a:gd name="connsiteY29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33362 w 438150"/>
                    <a:gd name="connsiteY22" fmla="*/ 214313 h 300038"/>
                    <a:gd name="connsiteX23" fmla="*/ 247650 w 438150"/>
                    <a:gd name="connsiteY23" fmla="*/ 185738 h 300038"/>
                    <a:gd name="connsiteX24" fmla="*/ 257175 w 438150"/>
                    <a:gd name="connsiteY24" fmla="*/ 138113 h 300038"/>
                    <a:gd name="connsiteX25" fmla="*/ 261937 w 438150"/>
                    <a:gd name="connsiteY25" fmla="*/ 123825 h 300038"/>
                    <a:gd name="connsiteX26" fmla="*/ 276225 w 438150"/>
                    <a:gd name="connsiteY26" fmla="*/ 119063 h 300038"/>
                    <a:gd name="connsiteX27" fmla="*/ 314325 w 438150"/>
                    <a:gd name="connsiteY27" fmla="*/ 114300 h 300038"/>
                    <a:gd name="connsiteX28" fmla="*/ 352425 w 438150"/>
                    <a:gd name="connsiteY28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61937 w 438150"/>
                    <a:gd name="connsiteY24" fmla="*/ 123825 h 300038"/>
                    <a:gd name="connsiteX25" fmla="*/ 276225 w 438150"/>
                    <a:gd name="connsiteY25" fmla="*/ 119063 h 300038"/>
                    <a:gd name="connsiteX26" fmla="*/ 314325 w 438150"/>
                    <a:gd name="connsiteY26" fmla="*/ 114300 h 300038"/>
                    <a:gd name="connsiteX27" fmla="*/ 352425 w 438150"/>
                    <a:gd name="connsiteY27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76225 w 438150"/>
                    <a:gd name="connsiteY24" fmla="*/ 119063 h 300038"/>
                    <a:gd name="connsiteX25" fmla="*/ 314325 w 438150"/>
                    <a:gd name="connsiteY25" fmla="*/ 114300 h 300038"/>
                    <a:gd name="connsiteX26" fmla="*/ 352425 w 438150"/>
                    <a:gd name="connsiteY26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95250 w 438150"/>
                    <a:gd name="connsiteY9" fmla="*/ 109538 h 300038"/>
                    <a:gd name="connsiteX10" fmla="*/ 80962 w 438150"/>
                    <a:gd name="connsiteY10" fmla="*/ 171450 h 300038"/>
                    <a:gd name="connsiteX11" fmla="*/ 71437 w 438150"/>
                    <a:gd name="connsiteY11" fmla="*/ 200025 h 300038"/>
                    <a:gd name="connsiteX12" fmla="*/ 61912 w 438150"/>
                    <a:gd name="connsiteY12" fmla="*/ 214313 h 300038"/>
                    <a:gd name="connsiteX13" fmla="*/ 38100 w 438150"/>
                    <a:gd name="connsiteY13" fmla="*/ 257175 h 300038"/>
                    <a:gd name="connsiteX14" fmla="*/ 14287 w 438150"/>
                    <a:gd name="connsiteY14" fmla="*/ 280988 h 300038"/>
                    <a:gd name="connsiteX15" fmla="*/ 0 w 438150"/>
                    <a:gd name="connsiteY15" fmla="*/ 285750 h 300038"/>
                    <a:gd name="connsiteX16" fmla="*/ 61912 w 438150"/>
                    <a:gd name="connsiteY16" fmla="*/ 300038 h 300038"/>
                    <a:gd name="connsiteX17" fmla="*/ 152400 w 438150"/>
                    <a:gd name="connsiteY17" fmla="*/ 295275 h 300038"/>
                    <a:gd name="connsiteX18" fmla="*/ 180975 w 438150"/>
                    <a:gd name="connsiteY18" fmla="*/ 280988 h 300038"/>
                    <a:gd name="connsiteX19" fmla="*/ 214312 w 438150"/>
                    <a:gd name="connsiteY19" fmla="*/ 238125 h 300038"/>
                    <a:gd name="connsiteX20" fmla="*/ 233362 w 438150"/>
                    <a:gd name="connsiteY20" fmla="*/ 214313 h 300038"/>
                    <a:gd name="connsiteX21" fmla="*/ 247650 w 438150"/>
                    <a:gd name="connsiteY21" fmla="*/ 185738 h 300038"/>
                    <a:gd name="connsiteX22" fmla="*/ 257175 w 438150"/>
                    <a:gd name="connsiteY22" fmla="*/ 138113 h 300038"/>
                    <a:gd name="connsiteX23" fmla="*/ 276225 w 438150"/>
                    <a:gd name="connsiteY23" fmla="*/ 119063 h 300038"/>
                    <a:gd name="connsiteX24" fmla="*/ 314325 w 438150"/>
                    <a:gd name="connsiteY24" fmla="*/ 114300 h 300038"/>
                    <a:gd name="connsiteX25" fmla="*/ 352425 w 438150"/>
                    <a:gd name="connsiteY25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71437 w 438150"/>
                    <a:gd name="connsiteY10" fmla="*/ 200025 h 300038"/>
                    <a:gd name="connsiteX11" fmla="*/ 61912 w 438150"/>
                    <a:gd name="connsiteY11" fmla="*/ 214313 h 300038"/>
                    <a:gd name="connsiteX12" fmla="*/ 38100 w 438150"/>
                    <a:gd name="connsiteY12" fmla="*/ 257175 h 300038"/>
                    <a:gd name="connsiteX13" fmla="*/ 14287 w 438150"/>
                    <a:gd name="connsiteY13" fmla="*/ 280988 h 300038"/>
                    <a:gd name="connsiteX14" fmla="*/ 0 w 438150"/>
                    <a:gd name="connsiteY14" fmla="*/ 285750 h 300038"/>
                    <a:gd name="connsiteX15" fmla="*/ 61912 w 438150"/>
                    <a:gd name="connsiteY15" fmla="*/ 300038 h 300038"/>
                    <a:gd name="connsiteX16" fmla="*/ 152400 w 438150"/>
                    <a:gd name="connsiteY16" fmla="*/ 295275 h 300038"/>
                    <a:gd name="connsiteX17" fmla="*/ 180975 w 438150"/>
                    <a:gd name="connsiteY17" fmla="*/ 280988 h 300038"/>
                    <a:gd name="connsiteX18" fmla="*/ 214312 w 438150"/>
                    <a:gd name="connsiteY18" fmla="*/ 238125 h 300038"/>
                    <a:gd name="connsiteX19" fmla="*/ 233362 w 438150"/>
                    <a:gd name="connsiteY19" fmla="*/ 214313 h 300038"/>
                    <a:gd name="connsiteX20" fmla="*/ 247650 w 438150"/>
                    <a:gd name="connsiteY20" fmla="*/ 185738 h 300038"/>
                    <a:gd name="connsiteX21" fmla="*/ 257175 w 438150"/>
                    <a:gd name="connsiteY21" fmla="*/ 138113 h 300038"/>
                    <a:gd name="connsiteX22" fmla="*/ 276225 w 438150"/>
                    <a:gd name="connsiteY22" fmla="*/ 119063 h 300038"/>
                    <a:gd name="connsiteX23" fmla="*/ 314325 w 438150"/>
                    <a:gd name="connsiteY23" fmla="*/ 114300 h 300038"/>
                    <a:gd name="connsiteX24" fmla="*/ 352425 w 438150"/>
                    <a:gd name="connsiteY24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61912 w 438150"/>
                    <a:gd name="connsiteY10" fmla="*/ 214313 h 300038"/>
                    <a:gd name="connsiteX11" fmla="*/ 38100 w 438150"/>
                    <a:gd name="connsiteY11" fmla="*/ 257175 h 300038"/>
                    <a:gd name="connsiteX12" fmla="*/ 14287 w 438150"/>
                    <a:gd name="connsiteY12" fmla="*/ 280988 h 300038"/>
                    <a:gd name="connsiteX13" fmla="*/ 0 w 438150"/>
                    <a:gd name="connsiteY13" fmla="*/ 285750 h 300038"/>
                    <a:gd name="connsiteX14" fmla="*/ 61912 w 438150"/>
                    <a:gd name="connsiteY14" fmla="*/ 300038 h 300038"/>
                    <a:gd name="connsiteX15" fmla="*/ 152400 w 438150"/>
                    <a:gd name="connsiteY15" fmla="*/ 295275 h 300038"/>
                    <a:gd name="connsiteX16" fmla="*/ 180975 w 438150"/>
                    <a:gd name="connsiteY16" fmla="*/ 280988 h 300038"/>
                    <a:gd name="connsiteX17" fmla="*/ 214312 w 438150"/>
                    <a:gd name="connsiteY17" fmla="*/ 238125 h 300038"/>
                    <a:gd name="connsiteX18" fmla="*/ 233362 w 438150"/>
                    <a:gd name="connsiteY18" fmla="*/ 214313 h 300038"/>
                    <a:gd name="connsiteX19" fmla="*/ 247650 w 438150"/>
                    <a:gd name="connsiteY19" fmla="*/ 185738 h 300038"/>
                    <a:gd name="connsiteX20" fmla="*/ 257175 w 438150"/>
                    <a:gd name="connsiteY20" fmla="*/ 138113 h 300038"/>
                    <a:gd name="connsiteX21" fmla="*/ 276225 w 438150"/>
                    <a:gd name="connsiteY21" fmla="*/ 119063 h 300038"/>
                    <a:gd name="connsiteX22" fmla="*/ 314325 w 438150"/>
                    <a:gd name="connsiteY22" fmla="*/ 114300 h 300038"/>
                    <a:gd name="connsiteX23" fmla="*/ 352425 w 438150"/>
                    <a:gd name="connsiteY23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38100 w 438150"/>
                    <a:gd name="connsiteY10" fmla="*/ 257175 h 300038"/>
                    <a:gd name="connsiteX11" fmla="*/ 14287 w 438150"/>
                    <a:gd name="connsiteY11" fmla="*/ 280988 h 300038"/>
                    <a:gd name="connsiteX12" fmla="*/ 0 w 438150"/>
                    <a:gd name="connsiteY12" fmla="*/ 285750 h 300038"/>
                    <a:gd name="connsiteX13" fmla="*/ 61912 w 438150"/>
                    <a:gd name="connsiteY13" fmla="*/ 300038 h 300038"/>
                    <a:gd name="connsiteX14" fmla="*/ 152400 w 438150"/>
                    <a:gd name="connsiteY14" fmla="*/ 295275 h 300038"/>
                    <a:gd name="connsiteX15" fmla="*/ 180975 w 438150"/>
                    <a:gd name="connsiteY15" fmla="*/ 280988 h 300038"/>
                    <a:gd name="connsiteX16" fmla="*/ 214312 w 438150"/>
                    <a:gd name="connsiteY16" fmla="*/ 238125 h 300038"/>
                    <a:gd name="connsiteX17" fmla="*/ 233362 w 438150"/>
                    <a:gd name="connsiteY17" fmla="*/ 214313 h 300038"/>
                    <a:gd name="connsiteX18" fmla="*/ 247650 w 438150"/>
                    <a:gd name="connsiteY18" fmla="*/ 185738 h 300038"/>
                    <a:gd name="connsiteX19" fmla="*/ 257175 w 438150"/>
                    <a:gd name="connsiteY19" fmla="*/ 138113 h 300038"/>
                    <a:gd name="connsiteX20" fmla="*/ 276225 w 438150"/>
                    <a:gd name="connsiteY20" fmla="*/ 119063 h 300038"/>
                    <a:gd name="connsiteX21" fmla="*/ 314325 w 438150"/>
                    <a:gd name="connsiteY21" fmla="*/ 114300 h 300038"/>
                    <a:gd name="connsiteX22" fmla="*/ 352425 w 438150"/>
                    <a:gd name="connsiteY22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295275 w 438150"/>
                    <a:gd name="connsiteY2" fmla="*/ 23813 h 300038"/>
                    <a:gd name="connsiteX3" fmla="*/ 266700 w 438150"/>
                    <a:gd name="connsiteY3" fmla="*/ 14288 h 300038"/>
                    <a:gd name="connsiteX4" fmla="*/ 242887 w 438150"/>
                    <a:gd name="connsiteY4" fmla="*/ 9525 h 300038"/>
                    <a:gd name="connsiteX5" fmla="*/ 195262 w 438150"/>
                    <a:gd name="connsiteY5" fmla="*/ 14288 h 300038"/>
                    <a:gd name="connsiteX6" fmla="*/ 138112 w 438150"/>
                    <a:gd name="connsiteY6" fmla="*/ 38100 h 300038"/>
                    <a:gd name="connsiteX7" fmla="*/ 104775 w 438150"/>
                    <a:gd name="connsiteY7" fmla="*/ 80963 h 300038"/>
                    <a:gd name="connsiteX8" fmla="*/ 80962 w 438150"/>
                    <a:gd name="connsiteY8" fmla="*/ 171450 h 300038"/>
                    <a:gd name="connsiteX9" fmla="*/ 38100 w 438150"/>
                    <a:gd name="connsiteY9" fmla="*/ 257175 h 300038"/>
                    <a:gd name="connsiteX10" fmla="*/ 14287 w 438150"/>
                    <a:gd name="connsiteY10" fmla="*/ 280988 h 300038"/>
                    <a:gd name="connsiteX11" fmla="*/ 0 w 438150"/>
                    <a:gd name="connsiteY11" fmla="*/ 285750 h 300038"/>
                    <a:gd name="connsiteX12" fmla="*/ 61912 w 438150"/>
                    <a:gd name="connsiteY12" fmla="*/ 300038 h 300038"/>
                    <a:gd name="connsiteX13" fmla="*/ 152400 w 438150"/>
                    <a:gd name="connsiteY13" fmla="*/ 295275 h 300038"/>
                    <a:gd name="connsiteX14" fmla="*/ 180975 w 438150"/>
                    <a:gd name="connsiteY14" fmla="*/ 280988 h 300038"/>
                    <a:gd name="connsiteX15" fmla="*/ 214312 w 438150"/>
                    <a:gd name="connsiteY15" fmla="*/ 238125 h 300038"/>
                    <a:gd name="connsiteX16" fmla="*/ 233362 w 438150"/>
                    <a:gd name="connsiteY16" fmla="*/ 214313 h 300038"/>
                    <a:gd name="connsiteX17" fmla="*/ 247650 w 438150"/>
                    <a:gd name="connsiteY17" fmla="*/ 185738 h 300038"/>
                    <a:gd name="connsiteX18" fmla="*/ 257175 w 438150"/>
                    <a:gd name="connsiteY18" fmla="*/ 138113 h 300038"/>
                    <a:gd name="connsiteX19" fmla="*/ 276225 w 438150"/>
                    <a:gd name="connsiteY19" fmla="*/ 119063 h 300038"/>
                    <a:gd name="connsiteX20" fmla="*/ 314325 w 438150"/>
                    <a:gd name="connsiteY20" fmla="*/ 114300 h 300038"/>
                    <a:gd name="connsiteX21" fmla="*/ 352425 w 438150"/>
                    <a:gd name="connsiteY21" fmla="*/ 114300 h 300038"/>
                    <a:gd name="connsiteX0" fmla="*/ 438150 w 438150"/>
                    <a:gd name="connsiteY0" fmla="*/ 0 h 300038"/>
                    <a:gd name="connsiteX1" fmla="*/ 295275 w 438150"/>
                    <a:gd name="connsiteY1" fmla="*/ 23813 h 300038"/>
                    <a:gd name="connsiteX2" fmla="*/ 266700 w 438150"/>
                    <a:gd name="connsiteY2" fmla="*/ 14288 h 300038"/>
                    <a:gd name="connsiteX3" fmla="*/ 242887 w 438150"/>
                    <a:gd name="connsiteY3" fmla="*/ 9525 h 300038"/>
                    <a:gd name="connsiteX4" fmla="*/ 195262 w 438150"/>
                    <a:gd name="connsiteY4" fmla="*/ 14288 h 300038"/>
                    <a:gd name="connsiteX5" fmla="*/ 138112 w 438150"/>
                    <a:gd name="connsiteY5" fmla="*/ 38100 h 300038"/>
                    <a:gd name="connsiteX6" fmla="*/ 104775 w 438150"/>
                    <a:gd name="connsiteY6" fmla="*/ 80963 h 300038"/>
                    <a:gd name="connsiteX7" fmla="*/ 80962 w 438150"/>
                    <a:gd name="connsiteY7" fmla="*/ 171450 h 300038"/>
                    <a:gd name="connsiteX8" fmla="*/ 38100 w 438150"/>
                    <a:gd name="connsiteY8" fmla="*/ 257175 h 300038"/>
                    <a:gd name="connsiteX9" fmla="*/ 14287 w 438150"/>
                    <a:gd name="connsiteY9" fmla="*/ 280988 h 300038"/>
                    <a:gd name="connsiteX10" fmla="*/ 0 w 438150"/>
                    <a:gd name="connsiteY10" fmla="*/ 285750 h 300038"/>
                    <a:gd name="connsiteX11" fmla="*/ 61912 w 438150"/>
                    <a:gd name="connsiteY11" fmla="*/ 300038 h 300038"/>
                    <a:gd name="connsiteX12" fmla="*/ 152400 w 438150"/>
                    <a:gd name="connsiteY12" fmla="*/ 295275 h 300038"/>
                    <a:gd name="connsiteX13" fmla="*/ 180975 w 438150"/>
                    <a:gd name="connsiteY13" fmla="*/ 280988 h 300038"/>
                    <a:gd name="connsiteX14" fmla="*/ 214312 w 438150"/>
                    <a:gd name="connsiteY14" fmla="*/ 238125 h 300038"/>
                    <a:gd name="connsiteX15" fmla="*/ 233362 w 438150"/>
                    <a:gd name="connsiteY15" fmla="*/ 214313 h 300038"/>
                    <a:gd name="connsiteX16" fmla="*/ 247650 w 438150"/>
                    <a:gd name="connsiteY16" fmla="*/ 185738 h 300038"/>
                    <a:gd name="connsiteX17" fmla="*/ 257175 w 438150"/>
                    <a:gd name="connsiteY17" fmla="*/ 138113 h 300038"/>
                    <a:gd name="connsiteX18" fmla="*/ 276225 w 438150"/>
                    <a:gd name="connsiteY18" fmla="*/ 119063 h 300038"/>
                    <a:gd name="connsiteX19" fmla="*/ 314325 w 438150"/>
                    <a:gd name="connsiteY19" fmla="*/ 114300 h 300038"/>
                    <a:gd name="connsiteX20" fmla="*/ 352425 w 438150"/>
                    <a:gd name="connsiteY20" fmla="*/ 114300 h 300038"/>
                    <a:gd name="connsiteX0" fmla="*/ 295275 w 352425"/>
                    <a:gd name="connsiteY0" fmla="*/ 14288 h 290513"/>
                    <a:gd name="connsiteX1" fmla="*/ 266700 w 352425"/>
                    <a:gd name="connsiteY1" fmla="*/ 4763 h 290513"/>
                    <a:gd name="connsiteX2" fmla="*/ 242887 w 352425"/>
                    <a:gd name="connsiteY2" fmla="*/ 0 h 290513"/>
                    <a:gd name="connsiteX3" fmla="*/ 195262 w 352425"/>
                    <a:gd name="connsiteY3" fmla="*/ 4763 h 290513"/>
                    <a:gd name="connsiteX4" fmla="*/ 138112 w 352425"/>
                    <a:gd name="connsiteY4" fmla="*/ 28575 h 290513"/>
                    <a:gd name="connsiteX5" fmla="*/ 104775 w 352425"/>
                    <a:gd name="connsiteY5" fmla="*/ 71438 h 290513"/>
                    <a:gd name="connsiteX6" fmla="*/ 80962 w 352425"/>
                    <a:gd name="connsiteY6" fmla="*/ 161925 h 290513"/>
                    <a:gd name="connsiteX7" fmla="*/ 38100 w 352425"/>
                    <a:gd name="connsiteY7" fmla="*/ 247650 h 290513"/>
                    <a:gd name="connsiteX8" fmla="*/ 14287 w 352425"/>
                    <a:gd name="connsiteY8" fmla="*/ 271463 h 290513"/>
                    <a:gd name="connsiteX9" fmla="*/ 0 w 352425"/>
                    <a:gd name="connsiteY9" fmla="*/ 276225 h 290513"/>
                    <a:gd name="connsiteX10" fmla="*/ 61912 w 352425"/>
                    <a:gd name="connsiteY10" fmla="*/ 290513 h 290513"/>
                    <a:gd name="connsiteX11" fmla="*/ 152400 w 352425"/>
                    <a:gd name="connsiteY11" fmla="*/ 285750 h 290513"/>
                    <a:gd name="connsiteX12" fmla="*/ 180975 w 352425"/>
                    <a:gd name="connsiteY12" fmla="*/ 271463 h 290513"/>
                    <a:gd name="connsiteX13" fmla="*/ 214312 w 352425"/>
                    <a:gd name="connsiteY13" fmla="*/ 228600 h 290513"/>
                    <a:gd name="connsiteX14" fmla="*/ 233362 w 352425"/>
                    <a:gd name="connsiteY14" fmla="*/ 204788 h 290513"/>
                    <a:gd name="connsiteX15" fmla="*/ 247650 w 352425"/>
                    <a:gd name="connsiteY15" fmla="*/ 176213 h 290513"/>
                    <a:gd name="connsiteX16" fmla="*/ 257175 w 352425"/>
                    <a:gd name="connsiteY16" fmla="*/ 128588 h 290513"/>
                    <a:gd name="connsiteX17" fmla="*/ 276225 w 352425"/>
                    <a:gd name="connsiteY17" fmla="*/ 109538 h 290513"/>
                    <a:gd name="connsiteX18" fmla="*/ 314325 w 352425"/>
                    <a:gd name="connsiteY18" fmla="*/ 104775 h 290513"/>
                    <a:gd name="connsiteX19" fmla="*/ 352425 w 352425"/>
                    <a:gd name="connsiteY19" fmla="*/ 104775 h 290513"/>
                    <a:gd name="connsiteX0" fmla="*/ 295275 w 314325"/>
                    <a:gd name="connsiteY0" fmla="*/ 14288 h 290513"/>
                    <a:gd name="connsiteX1" fmla="*/ 266700 w 314325"/>
                    <a:gd name="connsiteY1" fmla="*/ 4763 h 290513"/>
                    <a:gd name="connsiteX2" fmla="*/ 242887 w 314325"/>
                    <a:gd name="connsiteY2" fmla="*/ 0 h 290513"/>
                    <a:gd name="connsiteX3" fmla="*/ 195262 w 314325"/>
                    <a:gd name="connsiteY3" fmla="*/ 4763 h 290513"/>
                    <a:gd name="connsiteX4" fmla="*/ 138112 w 314325"/>
                    <a:gd name="connsiteY4" fmla="*/ 28575 h 290513"/>
                    <a:gd name="connsiteX5" fmla="*/ 104775 w 314325"/>
                    <a:gd name="connsiteY5" fmla="*/ 71438 h 290513"/>
                    <a:gd name="connsiteX6" fmla="*/ 80962 w 314325"/>
                    <a:gd name="connsiteY6" fmla="*/ 161925 h 290513"/>
                    <a:gd name="connsiteX7" fmla="*/ 38100 w 314325"/>
                    <a:gd name="connsiteY7" fmla="*/ 247650 h 290513"/>
                    <a:gd name="connsiteX8" fmla="*/ 14287 w 314325"/>
                    <a:gd name="connsiteY8" fmla="*/ 271463 h 290513"/>
                    <a:gd name="connsiteX9" fmla="*/ 0 w 314325"/>
                    <a:gd name="connsiteY9" fmla="*/ 276225 h 290513"/>
                    <a:gd name="connsiteX10" fmla="*/ 61912 w 314325"/>
                    <a:gd name="connsiteY10" fmla="*/ 290513 h 290513"/>
                    <a:gd name="connsiteX11" fmla="*/ 152400 w 314325"/>
                    <a:gd name="connsiteY11" fmla="*/ 285750 h 290513"/>
                    <a:gd name="connsiteX12" fmla="*/ 180975 w 314325"/>
                    <a:gd name="connsiteY12" fmla="*/ 271463 h 290513"/>
                    <a:gd name="connsiteX13" fmla="*/ 214312 w 314325"/>
                    <a:gd name="connsiteY13" fmla="*/ 228600 h 290513"/>
                    <a:gd name="connsiteX14" fmla="*/ 233362 w 314325"/>
                    <a:gd name="connsiteY14" fmla="*/ 204788 h 290513"/>
                    <a:gd name="connsiteX15" fmla="*/ 247650 w 314325"/>
                    <a:gd name="connsiteY15" fmla="*/ 176213 h 290513"/>
                    <a:gd name="connsiteX16" fmla="*/ 257175 w 314325"/>
                    <a:gd name="connsiteY16" fmla="*/ 128588 h 290513"/>
                    <a:gd name="connsiteX17" fmla="*/ 276225 w 314325"/>
                    <a:gd name="connsiteY17" fmla="*/ 109538 h 290513"/>
                    <a:gd name="connsiteX18" fmla="*/ 314325 w 314325"/>
                    <a:gd name="connsiteY18" fmla="*/ 104775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17" fmla="*/ 276225 w 295275"/>
                    <a:gd name="connsiteY17" fmla="*/ 109538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0" fmla="*/ 295275 w 295275"/>
                    <a:gd name="connsiteY0" fmla="*/ 14883 h 291108"/>
                    <a:gd name="connsiteX1" fmla="*/ 242887 w 295275"/>
                    <a:gd name="connsiteY1" fmla="*/ 595 h 291108"/>
                    <a:gd name="connsiteX2" fmla="*/ 195262 w 295275"/>
                    <a:gd name="connsiteY2" fmla="*/ 5358 h 291108"/>
                    <a:gd name="connsiteX3" fmla="*/ 138112 w 295275"/>
                    <a:gd name="connsiteY3" fmla="*/ 29170 h 291108"/>
                    <a:gd name="connsiteX4" fmla="*/ 104775 w 295275"/>
                    <a:gd name="connsiteY4" fmla="*/ 72033 h 291108"/>
                    <a:gd name="connsiteX5" fmla="*/ 80962 w 295275"/>
                    <a:gd name="connsiteY5" fmla="*/ 162520 h 291108"/>
                    <a:gd name="connsiteX6" fmla="*/ 38100 w 295275"/>
                    <a:gd name="connsiteY6" fmla="*/ 248245 h 291108"/>
                    <a:gd name="connsiteX7" fmla="*/ 14287 w 295275"/>
                    <a:gd name="connsiteY7" fmla="*/ 272058 h 291108"/>
                    <a:gd name="connsiteX8" fmla="*/ 0 w 295275"/>
                    <a:gd name="connsiteY8" fmla="*/ 276820 h 291108"/>
                    <a:gd name="connsiteX9" fmla="*/ 61912 w 295275"/>
                    <a:gd name="connsiteY9" fmla="*/ 291108 h 291108"/>
                    <a:gd name="connsiteX10" fmla="*/ 152400 w 295275"/>
                    <a:gd name="connsiteY10" fmla="*/ 286345 h 291108"/>
                    <a:gd name="connsiteX11" fmla="*/ 180975 w 295275"/>
                    <a:gd name="connsiteY11" fmla="*/ 272058 h 291108"/>
                    <a:gd name="connsiteX12" fmla="*/ 214312 w 295275"/>
                    <a:gd name="connsiteY12" fmla="*/ 229195 h 291108"/>
                    <a:gd name="connsiteX13" fmla="*/ 233362 w 295275"/>
                    <a:gd name="connsiteY13" fmla="*/ 205383 h 291108"/>
                    <a:gd name="connsiteX14" fmla="*/ 247650 w 295275"/>
                    <a:gd name="connsiteY14" fmla="*/ 176808 h 291108"/>
                    <a:gd name="connsiteX15" fmla="*/ 257175 w 295275"/>
                    <a:gd name="connsiteY15" fmla="*/ 129183 h 291108"/>
                    <a:gd name="connsiteX0" fmla="*/ 295275 w 295275"/>
                    <a:gd name="connsiteY0" fmla="*/ 9892 h 286117"/>
                    <a:gd name="connsiteX1" fmla="*/ 195262 w 295275"/>
                    <a:gd name="connsiteY1" fmla="*/ 367 h 286117"/>
                    <a:gd name="connsiteX2" fmla="*/ 138112 w 295275"/>
                    <a:gd name="connsiteY2" fmla="*/ 24179 h 286117"/>
                    <a:gd name="connsiteX3" fmla="*/ 104775 w 295275"/>
                    <a:gd name="connsiteY3" fmla="*/ 67042 h 286117"/>
                    <a:gd name="connsiteX4" fmla="*/ 80962 w 295275"/>
                    <a:gd name="connsiteY4" fmla="*/ 157529 h 286117"/>
                    <a:gd name="connsiteX5" fmla="*/ 38100 w 295275"/>
                    <a:gd name="connsiteY5" fmla="*/ 243254 h 286117"/>
                    <a:gd name="connsiteX6" fmla="*/ 14287 w 295275"/>
                    <a:gd name="connsiteY6" fmla="*/ 267067 h 286117"/>
                    <a:gd name="connsiteX7" fmla="*/ 0 w 295275"/>
                    <a:gd name="connsiteY7" fmla="*/ 271829 h 286117"/>
                    <a:gd name="connsiteX8" fmla="*/ 61912 w 295275"/>
                    <a:gd name="connsiteY8" fmla="*/ 286117 h 286117"/>
                    <a:gd name="connsiteX9" fmla="*/ 152400 w 295275"/>
                    <a:gd name="connsiteY9" fmla="*/ 281354 h 286117"/>
                    <a:gd name="connsiteX10" fmla="*/ 180975 w 295275"/>
                    <a:gd name="connsiteY10" fmla="*/ 267067 h 286117"/>
                    <a:gd name="connsiteX11" fmla="*/ 214312 w 295275"/>
                    <a:gd name="connsiteY11" fmla="*/ 224204 h 286117"/>
                    <a:gd name="connsiteX12" fmla="*/ 233362 w 295275"/>
                    <a:gd name="connsiteY12" fmla="*/ 200392 h 286117"/>
                    <a:gd name="connsiteX13" fmla="*/ 247650 w 295275"/>
                    <a:gd name="connsiteY13" fmla="*/ 171817 h 286117"/>
                    <a:gd name="connsiteX14" fmla="*/ 257175 w 295275"/>
                    <a:gd name="connsiteY14" fmla="*/ 124192 h 286117"/>
                    <a:gd name="connsiteX0" fmla="*/ 316704 w 316704"/>
                    <a:gd name="connsiteY0" fmla="*/ 18358 h 285786"/>
                    <a:gd name="connsiteX1" fmla="*/ 195262 w 316704"/>
                    <a:gd name="connsiteY1" fmla="*/ 36 h 285786"/>
                    <a:gd name="connsiteX2" fmla="*/ 138112 w 316704"/>
                    <a:gd name="connsiteY2" fmla="*/ 23848 h 285786"/>
                    <a:gd name="connsiteX3" fmla="*/ 104775 w 316704"/>
                    <a:gd name="connsiteY3" fmla="*/ 66711 h 285786"/>
                    <a:gd name="connsiteX4" fmla="*/ 80962 w 316704"/>
                    <a:gd name="connsiteY4" fmla="*/ 157198 h 285786"/>
                    <a:gd name="connsiteX5" fmla="*/ 38100 w 316704"/>
                    <a:gd name="connsiteY5" fmla="*/ 242923 h 285786"/>
                    <a:gd name="connsiteX6" fmla="*/ 14287 w 316704"/>
                    <a:gd name="connsiteY6" fmla="*/ 266736 h 285786"/>
                    <a:gd name="connsiteX7" fmla="*/ 0 w 316704"/>
                    <a:gd name="connsiteY7" fmla="*/ 271498 h 285786"/>
                    <a:gd name="connsiteX8" fmla="*/ 61912 w 316704"/>
                    <a:gd name="connsiteY8" fmla="*/ 285786 h 285786"/>
                    <a:gd name="connsiteX9" fmla="*/ 152400 w 316704"/>
                    <a:gd name="connsiteY9" fmla="*/ 281023 h 285786"/>
                    <a:gd name="connsiteX10" fmla="*/ 180975 w 316704"/>
                    <a:gd name="connsiteY10" fmla="*/ 266736 h 285786"/>
                    <a:gd name="connsiteX11" fmla="*/ 214312 w 316704"/>
                    <a:gd name="connsiteY11" fmla="*/ 223873 h 285786"/>
                    <a:gd name="connsiteX12" fmla="*/ 233362 w 316704"/>
                    <a:gd name="connsiteY12" fmla="*/ 200061 h 285786"/>
                    <a:gd name="connsiteX13" fmla="*/ 247650 w 316704"/>
                    <a:gd name="connsiteY13" fmla="*/ 171486 h 285786"/>
                    <a:gd name="connsiteX14" fmla="*/ 257175 w 316704"/>
                    <a:gd name="connsiteY14" fmla="*/ 123861 h 285786"/>
                    <a:gd name="connsiteX0" fmla="*/ 318851 w 318851"/>
                    <a:gd name="connsiteY0" fmla="*/ 8006 h 286299"/>
                    <a:gd name="connsiteX1" fmla="*/ 195262 w 318851"/>
                    <a:gd name="connsiteY1" fmla="*/ 549 h 286299"/>
                    <a:gd name="connsiteX2" fmla="*/ 138112 w 318851"/>
                    <a:gd name="connsiteY2" fmla="*/ 24361 h 286299"/>
                    <a:gd name="connsiteX3" fmla="*/ 104775 w 318851"/>
                    <a:gd name="connsiteY3" fmla="*/ 67224 h 286299"/>
                    <a:gd name="connsiteX4" fmla="*/ 80962 w 318851"/>
                    <a:gd name="connsiteY4" fmla="*/ 157711 h 286299"/>
                    <a:gd name="connsiteX5" fmla="*/ 38100 w 318851"/>
                    <a:gd name="connsiteY5" fmla="*/ 243436 h 286299"/>
                    <a:gd name="connsiteX6" fmla="*/ 14287 w 318851"/>
                    <a:gd name="connsiteY6" fmla="*/ 267249 h 286299"/>
                    <a:gd name="connsiteX7" fmla="*/ 0 w 318851"/>
                    <a:gd name="connsiteY7" fmla="*/ 272011 h 286299"/>
                    <a:gd name="connsiteX8" fmla="*/ 61912 w 318851"/>
                    <a:gd name="connsiteY8" fmla="*/ 286299 h 286299"/>
                    <a:gd name="connsiteX9" fmla="*/ 152400 w 318851"/>
                    <a:gd name="connsiteY9" fmla="*/ 281536 h 286299"/>
                    <a:gd name="connsiteX10" fmla="*/ 180975 w 318851"/>
                    <a:gd name="connsiteY10" fmla="*/ 267249 h 286299"/>
                    <a:gd name="connsiteX11" fmla="*/ 214312 w 318851"/>
                    <a:gd name="connsiteY11" fmla="*/ 224386 h 286299"/>
                    <a:gd name="connsiteX12" fmla="*/ 233362 w 318851"/>
                    <a:gd name="connsiteY12" fmla="*/ 200574 h 286299"/>
                    <a:gd name="connsiteX13" fmla="*/ 247650 w 318851"/>
                    <a:gd name="connsiteY13" fmla="*/ 171999 h 286299"/>
                    <a:gd name="connsiteX14" fmla="*/ 257175 w 318851"/>
                    <a:gd name="connsiteY14" fmla="*/ 124374 h 286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8851" h="286299">
                      <a:moveTo>
                        <a:pt x="318851" y="8006"/>
                      </a:moveTo>
                      <a:cubicBezTo>
                        <a:pt x="298015" y="6022"/>
                        <a:pt x="225385" y="-2177"/>
                        <a:pt x="195262" y="549"/>
                      </a:cubicBezTo>
                      <a:cubicBezTo>
                        <a:pt x="165139" y="3275"/>
                        <a:pt x="153193" y="13248"/>
                        <a:pt x="138112" y="24361"/>
                      </a:cubicBezTo>
                      <a:cubicBezTo>
                        <a:pt x="115731" y="46744"/>
                        <a:pt x="114300" y="44999"/>
                        <a:pt x="104775" y="67224"/>
                      </a:cubicBezTo>
                      <a:cubicBezTo>
                        <a:pt x="95250" y="89449"/>
                        <a:pt x="92074" y="128342"/>
                        <a:pt x="80962" y="157711"/>
                      </a:cubicBezTo>
                      <a:cubicBezTo>
                        <a:pt x="69850" y="187080"/>
                        <a:pt x="49213" y="225180"/>
                        <a:pt x="38100" y="243436"/>
                      </a:cubicBezTo>
                      <a:cubicBezTo>
                        <a:pt x="26988" y="261692"/>
                        <a:pt x="30163" y="259311"/>
                        <a:pt x="14287" y="267249"/>
                      </a:cubicBezTo>
                      <a:cubicBezTo>
                        <a:pt x="9797" y="269494"/>
                        <a:pt x="4762" y="270424"/>
                        <a:pt x="0" y="272011"/>
                      </a:cubicBezTo>
                      <a:cubicBezTo>
                        <a:pt x="39224" y="285086"/>
                        <a:pt x="18636" y="280116"/>
                        <a:pt x="61912" y="286299"/>
                      </a:cubicBezTo>
                      <a:cubicBezTo>
                        <a:pt x="92075" y="284711"/>
                        <a:pt x="132556" y="284711"/>
                        <a:pt x="152400" y="281536"/>
                      </a:cubicBezTo>
                      <a:cubicBezTo>
                        <a:pt x="172244" y="278361"/>
                        <a:pt x="170656" y="276774"/>
                        <a:pt x="180975" y="267249"/>
                      </a:cubicBezTo>
                      <a:cubicBezTo>
                        <a:pt x="191294" y="257724"/>
                        <a:pt x="205581" y="235499"/>
                        <a:pt x="214312" y="224386"/>
                      </a:cubicBezTo>
                      <a:cubicBezTo>
                        <a:pt x="223043" y="213273"/>
                        <a:pt x="227806" y="209305"/>
                        <a:pt x="233362" y="200574"/>
                      </a:cubicBezTo>
                      <a:cubicBezTo>
                        <a:pt x="238918" y="191843"/>
                        <a:pt x="235676" y="207916"/>
                        <a:pt x="247650" y="171999"/>
                      </a:cubicBezTo>
                      <a:cubicBezTo>
                        <a:pt x="251394" y="149533"/>
                        <a:pt x="252413" y="135486"/>
                        <a:pt x="257175" y="12437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20767668" flipH="1">
                  <a:off x="4110748" y="2470689"/>
                  <a:ext cx="202884" cy="240063"/>
                </a:xfrm>
                <a:custGeom>
                  <a:avLst/>
                  <a:gdLst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28600 w 438150"/>
                    <a:gd name="connsiteY22" fmla="*/ 228600 h 300038"/>
                    <a:gd name="connsiteX23" fmla="*/ 233362 w 438150"/>
                    <a:gd name="connsiteY23" fmla="*/ 214313 h 300038"/>
                    <a:gd name="connsiteX24" fmla="*/ 247650 w 438150"/>
                    <a:gd name="connsiteY24" fmla="*/ 185738 h 300038"/>
                    <a:gd name="connsiteX25" fmla="*/ 257175 w 438150"/>
                    <a:gd name="connsiteY25" fmla="*/ 138113 h 300038"/>
                    <a:gd name="connsiteX26" fmla="*/ 261937 w 438150"/>
                    <a:gd name="connsiteY26" fmla="*/ 123825 h 300038"/>
                    <a:gd name="connsiteX27" fmla="*/ 276225 w 438150"/>
                    <a:gd name="connsiteY27" fmla="*/ 119063 h 300038"/>
                    <a:gd name="connsiteX28" fmla="*/ 314325 w 438150"/>
                    <a:gd name="connsiteY28" fmla="*/ 114300 h 300038"/>
                    <a:gd name="connsiteX29" fmla="*/ 352425 w 438150"/>
                    <a:gd name="connsiteY29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66687 w 438150"/>
                    <a:gd name="connsiteY19" fmla="*/ 290513 h 300038"/>
                    <a:gd name="connsiteX20" fmla="*/ 180975 w 438150"/>
                    <a:gd name="connsiteY20" fmla="*/ 280988 h 300038"/>
                    <a:gd name="connsiteX21" fmla="*/ 214312 w 438150"/>
                    <a:gd name="connsiteY21" fmla="*/ 238125 h 300038"/>
                    <a:gd name="connsiteX22" fmla="*/ 233362 w 438150"/>
                    <a:gd name="connsiteY22" fmla="*/ 214313 h 300038"/>
                    <a:gd name="connsiteX23" fmla="*/ 247650 w 438150"/>
                    <a:gd name="connsiteY23" fmla="*/ 185738 h 300038"/>
                    <a:gd name="connsiteX24" fmla="*/ 257175 w 438150"/>
                    <a:gd name="connsiteY24" fmla="*/ 138113 h 300038"/>
                    <a:gd name="connsiteX25" fmla="*/ 261937 w 438150"/>
                    <a:gd name="connsiteY25" fmla="*/ 123825 h 300038"/>
                    <a:gd name="connsiteX26" fmla="*/ 276225 w 438150"/>
                    <a:gd name="connsiteY26" fmla="*/ 119063 h 300038"/>
                    <a:gd name="connsiteX27" fmla="*/ 314325 w 438150"/>
                    <a:gd name="connsiteY27" fmla="*/ 114300 h 300038"/>
                    <a:gd name="connsiteX28" fmla="*/ 352425 w 438150"/>
                    <a:gd name="connsiteY28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61937 w 438150"/>
                    <a:gd name="connsiteY24" fmla="*/ 123825 h 300038"/>
                    <a:gd name="connsiteX25" fmla="*/ 276225 w 438150"/>
                    <a:gd name="connsiteY25" fmla="*/ 119063 h 300038"/>
                    <a:gd name="connsiteX26" fmla="*/ 314325 w 438150"/>
                    <a:gd name="connsiteY26" fmla="*/ 114300 h 300038"/>
                    <a:gd name="connsiteX27" fmla="*/ 352425 w 438150"/>
                    <a:gd name="connsiteY27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52400 w 438150"/>
                    <a:gd name="connsiteY7" fmla="*/ 33338 h 300038"/>
                    <a:gd name="connsiteX8" fmla="*/ 138112 w 438150"/>
                    <a:gd name="connsiteY8" fmla="*/ 38100 h 300038"/>
                    <a:gd name="connsiteX9" fmla="*/ 104775 w 438150"/>
                    <a:gd name="connsiteY9" fmla="*/ 80963 h 300038"/>
                    <a:gd name="connsiteX10" fmla="*/ 95250 w 438150"/>
                    <a:gd name="connsiteY10" fmla="*/ 109538 h 300038"/>
                    <a:gd name="connsiteX11" fmla="*/ 80962 w 438150"/>
                    <a:gd name="connsiteY11" fmla="*/ 171450 h 300038"/>
                    <a:gd name="connsiteX12" fmla="*/ 71437 w 438150"/>
                    <a:gd name="connsiteY12" fmla="*/ 200025 h 300038"/>
                    <a:gd name="connsiteX13" fmla="*/ 61912 w 438150"/>
                    <a:gd name="connsiteY13" fmla="*/ 214313 h 300038"/>
                    <a:gd name="connsiteX14" fmla="*/ 38100 w 438150"/>
                    <a:gd name="connsiteY14" fmla="*/ 257175 h 300038"/>
                    <a:gd name="connsiteX15" fmla="*/ 14287 w 438150"/>
                    <a:gd name="connsiteY15" fmla="*/ 280988 h 300038"/>
                    <a:gd name="connsiteX16" fmla="*/ 0 w 438150"/>
                    <a:gd name="connsiteY16" fmla="*/ 285750 h 300038"/>
                    <a:gd name="connsiteX17" fmla="*/ 61912 w 438150"/>
                    <a:gd name="connsiteY17" fmla="*/ 300038 h 300038"/>
                    <a:gd name="connsiteX18" fmla="*/ 152400 w 438150"/>
                    <a:gd name="connsiteY18" fmla="*/ 295275 h 300038"/>
                    <a:gd name="connsiteX19" fmla="*/ 180975 w 438150"/>
                    <a:gd name="connsiteY19" fmla="*/ 280988 h 300038"/>
                    <a:gd name="connsiteX20" fmla="*/ 214312 w 438150"/>
                    <a:gd name="connsiteY20" fmla="*/ 238125 h 300038"/>
                    <a:gd name="connsiteX21" fmla="*/ 233362 w 438150"/>
                    <a:gd name="connsiteY21" fmla="*/ 214313 h 300038"/>
                    <a:gd name="connsiteX22" fmla="*/ 247650 w 438150"/>
                    <a:gd name="connsiteY22" fmla="*/ 185738 h 300038"/>
                    <a:gd name="connsiteX23" fmla="*/ 257175 w 438150"/>
                    <a:gd name="connsiteY23" fmla="*/ 138113 h 300038"/>
                    <a:gd name="connsiteX24" fmla="*/ 276225 w 438150"/>
                    <a:gd name="connsiteY24" fmla="*/ 119063 h 300038"/>
                    <a:gd name="connsiteX25" fmla="*/ 314325 w 438150"/>
                    <a:gd name="connsiteY25" fmla="*/ 114300 h 300038"/>
                    <a:gd name="connsiteX26" fmla="*/ 352425 w 438150"/>
                    <a:gd name="connsiteY26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95250 w 438150"/>
                    <a:gd name="connsiteY9" fmla="*/ 109538 h 300038"/>
                    <a:gd name="connsiteX10" fmla="*/ 80962 w 438150"/>
                    <a:gd name="connsiteY10" fmla="*/ 171450 h 300038"/>
                    <a:gd name="connsiteX11" fmla="*/ 71437 w 438150"/>
                    <a:gd name="connsiteY11" fmla="*/ 200025 h 300038"/>
                    <a:gd name="connsiteX12" fmla="*/ 61912 w 438150"/>
                    <a:gd name="connsiteY12" fmla="*/ 214313 h 300038"/>
                    <a:gd name="connsiteX13" fmla="*/ 38100 w 438150"/>
                    <a:gd name="connsiteY13" fmla="*/ 257175 h 300038"/>
                    <a:gd name="connsiteX14" fmla="*/ 14287 w 438150"/>
                    <a:gd name="connsiteY14" fmla="*/ 280988 h 300038"/>
                    <a:gd name="connsiteX15" fmla="*/ 0 w 438150"/>
                    <a:gd name="connsiteY15" fmla="*/ 285750 h 300038"/>
                    <a:gd name="connsiteX16" fmla="*/ 61912 w 438150"/>
                    <a:gd name="connsiteY16" fmla="*/ 300038 h 300038"/>
                    <a:gd name="connsiteX17" fmla="*/ 152400 w 438150"/>
                    <a:gd name="connsiteY17" fmla="*/ 295275 h 300038"/>
                    <a:gd name="connsiteX18" fmla="*/ 180975 w 438150"/>
                    <a:gd name="connsiteY18" fmla="*/ 280988 h 300038"/>
                    <a:gd name="connsiteX19" fmla="*/ 214312 w 438150"/>
                    <a:gd name="connsiteY19" fmla="*/ 238125 h 300038"/>
                    <a:gd name="connsiteX20" fmla="*/ 233362 w 438150"/>
                    <a:gd name="connsiteY20" fmla="*/ 214313 h 300038"/>
                    <a:gd name="connsiteX21" fmla="*/ 247650 w 438150"/>
                    <a:gd name="connsiteY21" fmla="*/ 185738 h 300038"/>
                    <a:gd name="connsiteX22" fmla="*/ 257175 w 438150"/>
                    <a:gd name="connsiteY22" fmla="*/ 138113 h 300038"/>
                    <a:gd name="connsiteX23" fmla="*/ 276225 w 438150"/>
                    <a:gd name="connsiteY23" fmla="*/ 119063 h 300038"/>
                    <a:gd name="connsiteX24" fmla="*/ 314325 w 438150"/>
                    <a:gd name="connsiteY24" fmla="*/ 114300 h 300038"/>
                    <a:gd name="connsiteX25" fmla="*/ 352425 w 438150"/>
                    <a:gd name="connsiteY25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71437 w 438150"/>
                    <a:gd name="connsiteY10" fmla="*/ 200025 h 300038"/>
                    <a:gd name="connsiteX11" fmla="*/ 61912 w 438150"/>
                    <a:gd name="connsiteY11" fmla="*/ 214313 h 300038"/>
                    <a:gd name="connsiteX12" fmla="*/ 38100 w 438150"/>
                    <a:gd name="connsiteY12" fmla="*/ 257175 h 300038"/>
                    <a:gd name="connsiteX13" fmla="*/ 14287 w 438150"/>
                    <a:gd name="connsiteY13" fmla="*/ 280988 h 300038"/>
                    <a:gd name="connsiteX14" fmla="*/ 0 w 438150"/>
                    <a:gd name="connsiteY14" fmla="*/ 285750 h 300038"/>
                    <a:gd name="connsiteX15" fmla="*/ 61912 w 438150"/>
                    <a:gd name="connsiteY15" fmla="*/ 300038 h 300038"/>
                    <a:gd name="connsiteX16" fmla="*/ 152400 w 438150"/>
                    <a:gd name="connsiteY16" fmla="*/ 295275 h 300038"/>
                    <a:gd name="connsiteX17" fmla="*/ 180975 w 438150"/>
                    <a:gd name="connsiteY17" fmla="*/ 280988 h 300038"/>
                    <a:gd name="connsiteX18" fmla="*/ 214312 w 438150"/>
                    <a:gd name="connsiteY18" fmla="*/ 238125 h 300038"/>
                    <a:gd name="connsiteX19" fmla="*/ 233362 w 438150"/>
                    <a:gd name="connsiteY19" fmla="*/ 214313 h 300038"/>
                    <a:gd name="connsiteX20" fmla="*/ 247650 w 438150"/>
                    <a:gd name="connsiteY20" fmla="*/ 185738 h 300038"/>
                    <a:gd name="connsiteX21" fmla="*/ 257175 w 438150"/>
                    <a:gd name="connsiteY21" fmla="*/ 138113 h 300038"/>
                    <a:gd name="connsiteX22" fmla="*/ 276225 w 438150"/>
                    <a:gd name="connsiteY22" fmla="*/ 119063 h 300038"/>
                    <a:gd name="connsiteX23" fmla="*/ 314325 w 438150"/>
                    <a:gd name="connsiteY23" fmla="*/ 114300 h 300038"/>
                    <a:gd name="connsiteX24" fmla="*/ 352425 w 438150"/>
                    <a:gd name="connsiteY24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61912 w 438150"/>
                    <a:gd name="connsiteY10" fmla="*/ 214313 h 300038"/>
                    <a:gd name="connsiteX11" fmla="*/ 38100 w 438150"/>
                    <a:gd name="connsiteY11" fmla="*/ 257175 h 300038"/>
                    <a:gd name="connsiteX12" fmla="*/ 14287 w 438150"/>
                    <a:gd name="connsiteY12" fmla="*/ 280988 h 300038"/>
                    <a:gd name="connsiteX13" fmla="*/ 0 w 438150"/>
                    <a:gd name="connsiteY13" fmla="*/ 285750 h 300038"/>
                    <a:gd name="connsiteX14" fmla="*/ 61912 w 438150"/>
                    <a:gd name="connsiteY14" fmla="*/ 300038 h 300038"/>
                    <a:gd name="connsiteX15" fmla="*/ 152400 w 438150"/>
                    <a:gd name="connsiteY15" fmla="*/ 295275 h 300038"/>
                    <a:gd name="connsiteX16" fmla="*/ 180975 w 438150"/>
                    <a:gd name="connsiteY16" fmla="*/ 280988 h 300038"/>
                    <a:gd name="connsiteX17" fmla="*/ 214312 w 438150"/>
                    <a:gd name="connsiteY17" fmla="*/ 238125 h 300038"/>
                    <a:gd name="connsiteX18" fmla="*/ 233362 w 438150"/>
                    <a:gd name="connsiteY18" fmla="*/ 214313 h 300038"/>
                    <a:gd name="connsiteX19" fmla="*/ 247650 w 438150"/>
                    <a:gd name="connsiteY19" fmla="*/ 185738 h 300038"/>
                    <a:gd name="connsiteX20" fmla="*/ 257175 w 438150"/>
                    <a:gd name="connsiteY20" fmla="*/ 138113 h 300038"/>
                    <a:gd name="connsiteX21" fmla="*/ 276225 w 438150"/>
                    <a:gd name="connsiteY21" fmla="*/ 119063 h 300038"/>
                    <a:gd name="connsiteX22" fmla="*/ 314325 w 438150"/>
                    <a:gd name="connsiteY22" fmla="*/ 114300 h 300038"/>
                    <a:gd name="connsiteX23" fmla="*/ 352425 w 438150"/>
                    <a:gd name="connsiteY23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357187 w 438150"/>
                    <a:gd name="connsiteY2" fmla="*/ 28575 h 300038"/>
                    <a:gd name="connsiteX3" fmla="*/ 295275 w 438150"/>
                    <a:gd name="connsiteY3" fmla="*/ 23813 h 300038"/>
                    <a:gd name="connsiteX4" fmla="*/ 266700 w 438150"/>
                    <a:gd name="connsiteY4" fmla="*/ 14288 h 300038"/>
                    <a:gd name="connsiteX5" fmla="*/ 242887 w 438150"/>
                    <a:gd name="connsiteY5" fmla="*/ 9525 h 300038"/>
                    <a:gd name="connsiteX6" fmla="*/ 195262 w 438150"/>
                    <a:gd name="connsiteY6" fmla="*/ 14288 h 300038"/>
                    <a:gd name="connsiteX7" fmla="*/ 138112 w 438150"/>
                    <a:gd name="connsiteY7" fmla="*/ 38100 h 300038"/>
                    <a:gd name="connsiteX8" fmla="*/ 104775 w 438150"/>
                    <a:gd name="connsiteY8" fmla="*/ 80963 h 300038"/>
                    <a:gd name="connsiteX9" fmla="*/ 80962 w 438150"/>
                    <a:gd name="connsiteY9" fmla="*/ 171450 h 300038"/>
                    <a:gd name="connsiteX10" fmla="*/ 38100 w 438150"/>
                    <a:gd name="connsiteY10" fmla="*/ 257175 h 300038"/>
                    <a:gd name="connsiteX11" fmla="*/ 14287 w 438150"/>
                    <a:gd name="connsiteY11" fmla="*/ 280988 h 300038"/>
                    <a:gd name="connsiteX12" fmla="*/ 0 w 438150"/>
                    <a:gd name="connsiteY12" fmla="*/ 285750 h 300038"/>
                    <a:gd name="connsiteX13" fmla="*/ 61912 w 438150"/>
                    <a:gd name="connsiteY13" fmla="*/ 300038 h 300038"/>
                    <a:gd name="connsiteX14" fmla="*/ 152400 w 438150"/>
                    <a:gd name="connsiteY14" fmla="*/ 295275 h 300038"/>
                    <a:gd name="connsiteX15" fmla="*/ 180975 w 438150"/>
                    <a:gd name="connsiteY15" fmla="*/ 280988 h 300038"/>
                    <a:gd name="connsiteX16" fmla="*/ 214312 w 438150"/>
                    <a:gd name="connsiteY16" fmla="*/ 238125 h 300038"/>
                    <a:gd name="connsiteX17" fmla="*/ 233362 w 438150"/>
                    <a:gd name="connsiteY17" fmla="*/ 214313 h 300038"/>
                    <a:gd name="connsiteX18" fmla="*/ 247650 w 438150"/>
                    <a:gd name="connsiteY18" fmla="*/ 185738 h 300038"/>
                    <a:gd name="connsiteX19" fmla="*/ 257175 w 438150"/>
                    <a:gd name="connsiteY19" fmla="*/ 138113 h 300038"/>
                    <a:gd name="connsiteX20" fmla="*/ 276225 w 438150"/>
                    <a:gd name="connsiteY20" fmla="*/ 119063 h 300038"/>
                    <a:gd name="connsiteX21" fmla="*/ 314325 w 438150"/>
                    <a:gd name="connsiteY21" fmla="*/ 114300 h 300038"/>
                    <a:gd name="connsiteX22" fmla="*/ 352425 w 438150"/>
                    <a:gd name="connsiteY22" fmla="*/ 114300 h 300038"/>
                    <a:gd name="connsiteX0" fmla="*/ 438150 w 438150"/>
                    <a:gd name="connsiteY0" fmla="*/ 0 h 300038"/>
                    <a:gd name="connsiteX1" fmla="*/ 385762 w 438150"/>
                    <a:gd name="connsiteY1" fmla="*/ 14288 h 300038"/>
                    <a:gd name="connsiteX2" fmla="*/ 295275 w 438150"/>
                    <a:gd name="connsiteY2" fmla="*/ 23813 h 300038"/>
                    <a:gd name="connsiteX3" fmla="*/ 266700 w 438150"/>
                    <a:gd name="connsiteY3" fmla="*/ 14288 h 300038"/>
                    <a:gd name="connsiteX4" fmla="*/ 242887 w 438150"/>
                    <a:gd name="connsiteY4" fmla="*/ 9525 h 300038"/>
                    <a:gd name="connsiteX5" fmla="*/ 195262 w 438150"/>
                    <a:gd name="connsiteY5" fmla="*/ 14288 h 300038"/>
                    <a:gd name="connsiteX6" fmla="*/ 138112 w 438150"/>
                    <a:gd name="connsiteY6" fmla="*/ 38100 h 300038"/>
                    <a:gd name="connsiteX7" fmla="*/ 104775 w 438150"/>
                    <a:gd name="connsiteY7" fmla="*/ 80963 h 300038"/>
                    <a:gd name="connsiteX8" fmla="*/ 80962 w 438150"/>
                    <a:gd name="connsiteY8" fmla="*/ 171450 h 300038"/>
                    <a:gd name="connsiteX9" fmla="*/ 38100 w 438150"/>
                    <a:gd name="connsiteY9" fmla="*/ 257175 h 300038"/>
                    <a:gd name="connsiteX10" fmla="*/ 14287 w 438150"/>
                    <a:gd name="connsiteY10" fmla="*/ 280988 h 300038"/>
                    <a:gd name="connsiteX11" fmla="*/ 0 w 438150"/>
                    <a:gd name="connsiteY11" fmla="*/ 285750 h 300038"/>
                    <a:gd name="connsiteX12" fmla="*/ 61912 w 438150"/>
                    <a:gd name="connsiteY12" fmla="*/ 300038 h 300038"/>
                    <a:gd name="connsiteX13" fmla="*/ 152400 w 438150"/>
                    <a:gd name="connsiteY13" fmla="*/ 295275 h 300038"/>
                    <a:gd name="connsiteX14" fmla="*/ 180975 w 438150"/>
                    <a:gd name="connsiteY14" fmla="*/ 280988 h 300038"/>
                    <a:gd name="connsiteX15" fmla="*/ 214312 w 438150"/>
                    <a:gd name="connsiteY15" fmla="*/ 238125 h 300038"/>
                    <a:gd name="connsiteX16" fmla="*/ 233362 w 438150"/>
                    <a:gd name="connsiteY16" fmla="*/ 214313 h 300038"/>
                    <a:gd name="connsiteX17" fmla="*/ 247650 w 438150"/>
                    <a:gd name="connsiteY17" fmla="*/ 185738 h 300038"/>
                    <a:gd name="connsiteX18" fmla="*/ 257175 w 438150"/>
                    <a:gd name="connsiteY18" fmla="*/ 138113 h 300038"/>
                    <a:gd name="connsiteX19" fmla="*/ 276225 w 438150"/>
                    <a:gd name="connsiteY19" fmla="*/ 119063 h 300038"/>
                    <a:gd name="connsiteX20" fmla="*/ 314325 w 438150"/>
                    <a:gd name="connsiteY20" fmla="*/ 114300 h 300038"/>
                    <a:gd name="connsiteX21" fmla="*/ 352425 w 438150"/>
                    <a:gd name="connsiteY21" fmla="*/ 114300 h 300038"/>
                    <a:gd name="connsiteX0" fmla="*/ 438150 w 438150"/>
                    <a:gd name="connsiteY0" fmla="*/ 0 h 300038"/>
                    <a:gd name="connsiteX1" fmla="*/ 295275 w 438150"/>
                    <a:gd name="connsiteY1" fmla="*/ 23813 h 300038"/>
                    <a:gd name="connsiteX2" fmla="*/ 266700 w 438150"/>
                    <a:gd name="connsiteY2" fmla="*/ 14288 h 300038"/>
                    <a:gd name="connsiteX3" fmla="*/ 242887 w 438150"/>
                    <a:gd name="connsiteY3" fmla="*/ 9525 h 300038"/>
                    <a:gd name="connsiteX4" fmla="*/ 195262 w 438150"/>
                    <a:gd name="connsiteY4" fmla="*/ 14288 h 300038"/>
                    <a:gd name="connsiteX5" fmla="*/ 138112 w 438150"/>
                    <a:gd name="connsiteY5" fmla="*/ 38100 h 300038"/>
                    <a:gd name="connsiteX6" fmla="*/ 104775 w 438150"/>
                    <a:gd name="connsiteY6" fmla="*/ 80963 h 300038"/>
                    <a:gd name="connsiteX7" fmla="*/ 80962 w 438150"/>
                    <a:gd name="connsiteY7" fmla="*/ 171450 h 300038"/>
                    <a:gd name="connsiteX8" fmla="*/ 38100 w 438150"/>
                    <a:gd name="connsiteY8" fmla="*/ 257175 h 300038"/>
                    <a:gd name="connsiteX9" fmla="*/ 14287 w 438150"/>
                    <a:gd name="connsiteY9" fmla="*/ 280988 h 300038"/>
                    <a:gd name="connsiteX10" fmla="*/ 0 w 438150"/>
                    <a:gd name="connsiteY10" fmla="*/ 285750 h 300038"/>
                    <a:gd name="connsiteX11" fmla="*/ 61912 w 438150"/>
                    <a:gd name="connsiteY11" fmla="*/ 300038 h 300038"/>
                    <a:gd name="connsiteX12" fmla="*/ 152400 w 438150"/>
                    <a:gd name="connsiteY12" fmla="*/ 295275 h 300038"/>
                    <a:gd name="connsiteX13" fmla="*/ 180975 w 438150"/>
                    <a:gd name="connsiteY13" fmla="*/ 280988 h 300038"/>
                    <a:gd name="connsiteX14" fmla="*/ 214312 w 438150"/>
                    <a:gd name="connsiteY14" fmla="*/ 238125 h 300038"/>
                    <a:gd name="connsiteX15" fmla="*/ 233362 w 438150"/>
                    <a:gd name="connsiteY15" fmla="*/ 214313 h 300038"/>
                    <a:gd name="connsiteX16" fmla="*/ 247650 w 438150"/>
                    <a:gd name="connsiteY16" fmla="*/ 185738 h 300038"/>
                    <a:gd name="connsiteX17" fmla="*/ 257175 w 438150"/>
                    <a:gd name="connsiteY17" fmla="*/ 138113 h 300038"/>
                    <a:gd name="connsiteX18" fmla="*/ 276225 w 438150"/>
                    <a:gd name="connsiteY18" fmla="*/ 119063 h 300038"/>
                    <a:gd name="connsiteX19" fmla="*/ 314325 w 438150"/>
                    <a:gd name="connsiteY19" fmla="*/ 114300 h 300038"/>
                    <a:gd name="connsiteX20" fmla="*/ 352425 w 438150"/>
                    <a:gd name="connsiteY20" fmla="*/ 114300 h 300038"/>
                    <a:gd name="connsiteX0" fmla="*/ 295275 w 352425"/>
                    <a:gd name="connsiteY0" fmla="*/ 14288 h 290513"/>
                    <a:gd name="connsiteX1" fmla="*/ 266700 w 352425"/>
                    <a:gd name="connsiteY1" fmla="*/ 4763 h 290513"/>
                    <a:gd name="connsiteX2" fmla="*/ 242887 w 352425"/>
                    <a:gd name="connsiteY2" fmla="*/ 0 h 290513"/>
                    <a:gd name="connsiteX3" fmla="*/ 195262 w 352425"/>
                    <a:gd name="connsiteY3" fmla="*/ 4763 h 290513"/>
                    <a:gd name="connsiteX4" fmla="*/ 138112 w 352425"/>
                    <a:gd name="connsiteY4" fmla="*/ 28575 h 290513"/>
                    <a:gd name="connsiteX5" fmla="*/ 104775 w 352425"/>
                    <a:gd name="connsiteY5" fmla="*/ 71438 h 290513"/>
                    <a:gd name="connsiteX6" fmla="*/ 80962 w 352425"/>
                    <a:gd name="connsiteY6" fmla="*/ 161925 h 290513"/>
                    <a:gd name="connsiteX7" fmla="*/ 38100 w 352425"/>
                    <a:gd name="connsiteY7" fmla="*/ 247650 h 290513"/>
                    <a:gd name="connsiteX8" fmla="*/ 14287 w 352425"/>
                    <a:gd name="connsiteY8" fmla="*/ 271463 h 290513"/>
                    <a:gd name="connsiteX9" fmla="*/ 0 w 352425"/>
                    <a:gd name="connsiteY9" fmla="*/ 276225 h 290513"/>
                    <a:gd name="connsiteX10" fmla="*/ 61912 w 352425"/>
                    <a:gd name="connsiteY10" fmla="*/ 290513 h 290513"/>
                    <a:gd name="connsiteX11" fmla="*/ 152400 w 352425"/>
                    <a:gd name="connsiteY11" fmla="*/ 285750 h 290513"/>
                    <a:gd name="connsiteX12" fmla="*/ 180975 w 352425"/>
                    <a:gd name="connsiteY12" fmla="*/ 271463 h 290513"/>
                    <a:gd name="connsiteX13" fmla="*/ 214312 w 352425"/>
                    <a:gd name="connsiteY13" fmla="*/ 228600 h 290513"/>
                    <a:gd name="connsiteX14" fmla="*/ 233362 w 352425"/>
                    <a:gd name="connsiteY14" fmla="*/ 204788 h 290513"/>
                    <a:gd name="connsiteX15" fmla="*/ 247650 w 352425"/>
                    <a:gd name="connsiteY15" fmla="*/ 176213 h 290513"/>
                    <a:gd name="connsiteX16" fmla="*/ 257175 w 352425"/>
                    <a:gd name="connsiteY16" fmla="*/ 128588 h 290513"/>
                    <a:gd name="connsiteX17" fmla="*/ 276225 w 352425"/>
                    <a:gd name="connsiteY17" fmla="*/ 109538 h 290513"/>
                    <a:gd name="connsiteX18" fmla="*/ 314325 w 352425"/>
                    <a:gd name="connsiteY18" fmla="*/ 104775 h 290513"/>
                    <a:gd name="connsiteX19" fmla="*/ 352425 w 352425"/>
                    <a:gd name="connsiteY19" fmla="*/ 104775 h 290513"/>
                    <a:gd name="connsiteX0" fmla="*/ 295275 w 314325"/>
                    <a:gd name="connsiteY0" fmla="*/ 14288 h 290513"/>
                    <a:gd name="connsiteX1" fmla="*/ 266700 w 314325"/>
                    <a:gd name="connsiteY1" fmla="*/ 4763 h 290513"/>
                    <a:gd name="connsiteX2" fmla="*/ 242887 w 314325"/>
                    <a:gd name="connsiteY2" fmla="*/ 0 h 290513"/>
                    <a:gd name="connsiteX3" fmla="*/ 195262 w 314325"/>
                    <a:gd name="connsiteY3" fmla="*/ 4763 h 290513"/>
                    <a:gd name="connsiteX4" fmla="*/ 138112 w 314325"/>
                    <a:gd name="connsiteY4" fmla="*/ 28575 h 290513"/>
                    <a:gd name="connsiteX5" fmla="*/ 104775 w 314325"/>
                    <a:gd name="connsiteY5" fmla="*/ 71438 h 290513"/>
                    <a:gd name="connsiteX6" fmla="*/ 80962 w 314325"/>
                    <a:gd name="connsiteY6" fmla="*/ 161925 h 290513"/>
                    <a:gd name="connsiteX7" fmla="*/ 38100 w 314325"/>
                    <a:gd name="connsiteY7" fmla="*/ 247650 h 290513"/>
                    <a:gd name="connsiteX8" fmla="*/ 14287 w 314325"/>
                    <a:gd name="connsiteY8" fmla="*/ 271463 h 290513"/>
                    <a:gd name="connsiteX9" fmla="*/ 0 w 314325"/>
                    <a:gd name="connsiteY9" fmla="*/ 276225 h 290513"/>
                    <a:gd name="connsiteX10" fmla="*/ 61912 w 314325"/>
                    <a:gd name="connsiteY10" fmla="*/ 290513 h 290513"/>
                    <a:gd name="connsiteX11" fmla="*/ 152400 w 314325"/>
                    <a:gd name="connsiteY11" fmla="*/ 285750 h 290513"/>
                    <a:gd name="connsiteX12" fmla="*/ 180975 w 314325"/>
                    <a:gd name="connsiteY12" fmla="*/ 271463 h 290513"/>
                    <a:gd name="connsiteX13" fmla="*/ 214312 w 314325"/>
                    <a:gd name="connsiteY13" fmla="*/ 228600 h 290513"/>
                    <a:gd name="connsiteX14" fmla="*/ 233362 w 314325"/>
                    <a:gd name="connsiteY14" fmla="*/ 204788 h 290513"/>
                    <a:gd name="connsiteX15" fmla="*/ 247650 w 314325"/>
                    <a:gd name="connsiteY15" fmla="*/ 176213 h 290513"/>
                    <a:gd name="connsiteX16" fmla="*/ 257175 w 314325"/>
                    <a:gd name="connsiteY16" fmla="*/ 128588 h 290513"/>
                    <a:gd name="connsiteX17" fmla="*/ 276225 w 314325"/>
                    <a:gd name="connsiteY17" fmla="*/ 109538 h 290513"/>
                    <a:gd name="connsiteX18" fmla="*/ 314325 w 314325"/>
                    <a:gd name="connsiteY18" fmla="*/ 104775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17" fmla="*/ 276225 w 295275"/>
                    <a:gd name="connsiteY17" fmla="*/ 109538 h 290513"/>
                    <a:gd name="connsiteX0" fmla="*/ 295275 w 295275"/>
                    <a:gd name="connsiteY0" fmla="*/ 14288 h 290513"/>
                    <a:gd name="connsiteX1" fmla="*/ 266700 w 295275"/>
                    <a:gd name="connsiteY1" fmla="*/ 4763 h 290513"/>
                    <a:gd name="connsiteX2" fmla="*/ 242887 w 295275"/>
                    <a:gd name="connsiteY2" fmla="*/ 0 h 290513"/>
                    <a:gd name="connsiteX3" fmla="*/ 195262 w 295275"/>
                    <a:gd name="connsiteY3" fmla="*/ 4763 h 290513"/>
                    <a:gd name="connsiteX4" fmla="*/ 138112 w 295275"/>
                    <a:gd name="connsiteY4" fmla="*/ 28575 h 290513"/>
                    <a:gd name="connsiteX5" fmla="*/ 104775 w 295275"/>
                    <a:gd name="connsiteY5" fmla="*/ 71438 h 290513"/>
                    <a:gd name="connsiteX6" fmla="*/ 80962 w 295275"/>
                    <a:gd name="connsiteY6" fmla="*/ 161925 h 290513"/>
                    <a:gd name="connsiteX7" fmla="*/ 38100 w 295275"/>
                    <a:gd name="connsiteY7" fmla="*/ 247650 h 290513"/>
                    <a:gd name="connsiteX8" fmla="*/ 14287 w 295275"/>
                    <a:gd name="connsiteY8" fmla="*/ 271463 h 290513"/>
                    <a:gd name="connsiteX9" fmla="*/ 0 w 295275"/>
                    <a:gd name="connsiteY9" fmla="*/ 276225 h 290513"/>
                    <a:gd name="connsiteX10" fmla="*/ 61912 w 295275"/>
                    <a:gd name="connsiteY10" fmla="*/ 290513 h 290513"/>
                    <a:gd name="connsiteX11" fmla="*/ 152400 w 295275"/>
                    <a:gd name="connsiteY11" fmla="*/ 285750 h 290513"/>
                    <a:gd name="connsiteX12" fmla="*/ 180975 w 295275"/>
                    <a:gd name="connsiteY12" fmla="*/ 271463 h 290513"/>
                    <a:gd name="connsiteX13" fmla="*/ 214312 w 295275"/>
                    <a:gd name="connsiteY13" fmla="*/ 228600 h 290513"/>
                    <a:gd name="connsiteX14" fmla="*/ 233362 w 295275"/>
                    <a:gd name="connsiteY14" fmla="*/ 204788 h 290513"/>
                    <a:gd name="connsiteX15" fmla="*/ 247650 w 295275"/>
                    <a:gd name="connsiteY15" fmla="*/ 176213 h 290513"/>
                    <a:gd name="connsiteX16" fmla="*/ 257175 w 295275"/>
                    <a:gd name="connsiteY16" fmla="*/ 128588 h 290513"/>
                    <a:gd name="connsiteX0" fmla="*/ 295275 w 295275"/>
                    <a:gd name="connsiteY0" fmla="*/ 14883 h 291108"/>
                    <a:gd name="connsiteX1" fmla="*/ 242887 w 295275"/>
                    <a:gd name="connsiteY1" fmla="*/ 595 h 291108"/>
                    <a:gd name="connsiteX2" fmla="*/ 195262 w 295275"/>
                    <a:gd name="connsiteY2" fmla="*/ 5358 h 291108"/>
                    <a:gd name="connsiteX3" fmla="*/ 138112 w 295275"/>
                    <a:gd name="connsiteY3" fmla="*/ 29170 h 291108"/>
                    <a:gd name="connsiteX4" fmla="*/ 104775 w 295275"/>
                    <a:gd name="connsiteY4" fmla="*/ 72033 h 291108"/>
                    <a:gd name="connsiteX5" fmla="*/ 80962 w 295275"/>
                    <a:gd name="connsiteY5" fmla="*/ 162520 h 291108"/>
                    <a:gd name="connsiteX6" fmla="*/ 38100 w 295275"/>
                    <a:gd name="connsiteY6" fmla="*/ 248245 h 291108"/>
                    <a:gd name="connsiteX7" fmla="*/ 14287 w 295275"/>
                    <a:gd name="connsiteY7" fmla="*/ 272058 h 291108"/>
                    <a:gd name="connsiteX8" fmla="*/ 0 w 295275"/>
                    <a:gd name="connsiteY8" fmla="*/ 276820 h 291108"/>
                    <a:gd name="connsiteX9" fmla="*/ 61912 w 295275"/>
                    <a:gd name="connsiteY9" fmla="*/ 291108 h 291108"/>
                    <a:gd name="connsiteX10" fmla="*/ 152400 w 295275"/>
                    <a:gd name="connsiteY10" fmla="*/ 286345 h 291108"/>
                    <a:gd name="connsiteX11" fmla="*/ 180975 w 295275"/>
                    <a:gd name="connsiteY11" fmla="*/ 272058 h 291108"/>
                    <a:gd name="connsiteX12" fmla="*/ 214312 w 295275"/>
                    <a:gd name="connsiteY12" fmla="*/ 229195 h 291108"/>
                    <a:gd name="connsiteX13" fmla="*/ 233362 w 295275"/>
                    <a:gd name="connsiteY13" fmla="*/ 205383 h 291108"/>
                    <a:gd name="connsiteX14" fmla="*/ 247650 w 295275"/>
                    <a:gd name="connsiteY14" fmla="*/ 176808 h 291108"/>
                    <a:gd name="connsiteX15" fmla="*/ 257175 w 295275"/>
                    <a:gd name="connsiteY15" fmla="*/ 129183 h 291108"/>
                    <a:gd name="connsiteX0" fmla="*/ 295275 w 295275"/>
                    <a:gd name="connsiteY0" fmla="*/ 9892 h 286117"/>
                    <a:gd name="connsiteX1" fmla="*/ 195262 w 295275"/>
                    <a:gd name="connsiteY1" fmla="*/ 367 h 286117"/>
                    <a:gd name="connsiteX2" fmla="*/ 138112 w 295275"/>
                    <a:gd name="connsiteY2" fmla="*/ 24179 h 286117"/>
                    <a:gd name="connsiteX3" fmla="*/ 104775 w 295275"/>
                    <a:gd name="connsiteY3" fmla="*/ 67042 h 286117"/>
                    <a:gd name="connsiteX4" fmla="*/ 80962 w 295275"/>
                    <a:gd name="connsiteY4" fmla="*/ 157529 h 286117"/>
                    <a:gd name="connsiteX5" fmla="*/ 38100 w 295275"/>
                    <a:gd name="connsiteY5" fmla="*/ 243254 h 286117"/>
                    <a:gd name="connsiteX6" fmla="*/ 14287 w 295275"/>
                    <a:gd name="connsiteY6" fmla="*/ 267067 h 286117"/>
                    <a:gd name="connsiteX7" fmla="*/ 0 w 295275"/>
                    <a:gd name="connsiteY7" fmla="*/ 271829 h 286117"/>
                    <a:gd name="connsiteX8" fmla="*/ 61912 w 295275"/>
                    <a:gd name="connsiteY8" fmla="*/ 286117 h 286117"/>
                    <a:gd name="connsiteX9" fmla="*/ 152400 w 295275"/>
                    <a:gd name="connsiteY9" fmla="*/ 281354 h 286117"/>
                    <a:gd name="connsiteX10" fmla="*/ 180975 w 295275"/>
                    <a:gd name="connsiteY10" fmla="*/ 267067 h 286117"/>
                    <a:gd name="connsiteX11" fmla="*/ 214312 w 295275"/>
                    <a:gd name="connsiteY11" fmla="*/ 224204 h 286117"/>
                    <a:gd name="connsiteX12" fmla="*/ 233362 w 295275"/>
                    <a:gd name="connsiteY12" fmla="*/ 200392 h 286117"/>
                    <a:gd name="connsiteX13" fmla="*/ 247650 w 295275"/>
                    <a:gd name="connsiteY13" fmla="*/ 171817 h 286117"/>
                    <a:gd name="connsiteX14" fmla="*/ 257175 w 295275"/>
                    <a:gd name="connsiteY14" fmla="*/ 124192 h 286117"/>
                    <a:gd name="connsiteX0" fmla="*/ 316704 w 316704"/>
                    <a:gd name="connsiteY0" fmla="*/ 18358 h 285786"/>
                    <a:gd name="connsiteX1" fmla="*/ 195262 w 316704"/>
                    <a:gd name="connsiteY1" fmla="*/ 36 h 285786"/>
                    <a:gd name="connsiteX2" fmla="*/ 138112 w 316704"/>
                    <a:gd name="connsiteY2" fmla="*/ 23848 h 285786"/>
                    <a:gd name="connsiteX3" fmla="*/ 104775 w 316704"/>
                    <a:gd name="connsiteY3" fmla="*/ 66711 h 285786"/>
                    <a:gd name="connsiteX4" fmla="*/ 80962 w 316704"/>
                    <a:gd name="connsiteY4" fmla="*/ 157198 h 285786"/>
                    <a:gd name="connsiteX5" fmla="*/ 38100 w 316704"/>
                    <a:gd name="connsiteY5" fmla="*/ 242923 h 285786"/>
                    <a:gd name="connsiteX6" fmla="*/ 14287 w 316704"/>
                    <a:gd name="connsiteY6" fmla="*/ 266736 h 285786"/>
                    <a:gd name="connsiteX7" fmla="*/ 0 w 316704"/>
                    <a:gd name="connsiteY7" fmla="*/ 271498 h 285786"/>
                    <a:gd name="connsiteX8" fmla="*/ 61912 w 316704"/>
                    <a:gd name="connsiteY8" fmla="*/ 285786 h 285786"/>
                    <a:gd name="connsiteX9" fmla="*/ 152400 w 316704"/>
                    <a:gd name="connsiteY9" fmla="*/ 281023 h 285786"/>
                    <a:gd name="connsiteX10" fmla="*/ 180975 w 316704"/>
                    <a:gd name="connsiteY10" fmla="*/ 266736 h 285786"/>
                    <a:gd name="connsiteX11" fmla="*/ 214312 w 316704"/>
                    <a:gd name="connsiteY11" fmla="*/ 223873 h 285786"/>
                    <a:gd name="connsiteX12" fmla="*/ 233362 w 316704"/>
                    <a:gd name="connsiteY12" fmla="*/ 200061 h 285786"/>
                    <a:gd name="connsiteX13" fmla="*/ 247650 w 316704"/>
                    <a:gd name="connsiteY13" fmla="*/ 171486 h 285786"/>
                    <a:gd name="connsiteX14" fmla="*/ 257175 w 316704"/>
                    <a:gd name="connsiteY14" fmla="*/ 123861 h 285786"/>
                    <a:gd name="connsiteX0" fmla="*/ 318851 w 318851"/>
                    <a:gd name="connsiteY0" fmla="*/ 8006 h 286299"/>
                    <a:gd name="connsiteX1" fmla="*/ 195262 w 318851"/>
                    <a:gd name="connsiteY1" fmla="*/ 549 h 286299"/>
                    <a:gd name="connsiteX2" fmla="*/ 138112 w 318851"/>
                    <a:gd name="connsiteY2" fmla="*/ 24361 h 286299"/>
                    <a:gd name="connsiteX3" fmla="*/ 104775 w 318851"/>
                    <a:gd name="connsiteY3" fmla="*/ 67224 h 286299"/>
                    <a:gd name="connsiteX4" fmla="*/ 80962 w 318851"/>
                    <a:gd name="connsiteY4" fmla="*/ 157711 h 286299"/>
                    <a:gd name="connsiteX5" fmla="*/ 38100 w 318851"/>
                    <a:gd name="connsiteY5" fmla="*/ 243436 h 286299"/>
                    <a:gd name="connsiteX6" fmla="*/ 14287 w 318851"/>
                    <a:gd name="connsiteY6" fmla="*/ 267249 h 286299"/>
                    <a:gd name="connsiteX7" fmla="*/ 0 w 318851"/>
                    <a:gd name="connsiteY7" fmla="*/ 272011 h 286299"/>
                    <a:gd name="connsiteX8" fmla="*/ 61912 w 318851"/>
                    <a:gd name="connsiteY8" fmla="*/ 286299 h 286299"/>
                    <a:gd name="connsiteX9" fmla="*/ 152400 w 318851"/>
                    <a:gd name="connsiteY9" fmla="*/ 281536 h 286299"/>
                    <a:gd name="connsiteX10" fmla="*/ 180975 w 318851"/>
                    <a:gd name="connsiteY10" fmla="*/ 267249 h 286299"/>
                    <a:gd name="connsiteX11" fmla="*/ 214312 w 318851"/>
                    <a:gd name="connsiteY11" fmla="*/ 224386 h 286299"/>
                    <a:gd name="connsiteX12" fmla="*/ 233362 w 318851"/>
                    <a:gd name="connsiteY12" fmla="*/ 200574 h 286299"/>
                    <a:gd name="connsiteX13" fmla="*/ 247650 w 318851"/>
                    <a:gd name="connsiteY13" fmla="*/ 171999 h 286299"/>
                    <a:gd name="connsiteX14" fmla="*/ 257175 w 318851"/>
                    <a:gd name="connsiteY14" fmla="*/ 124374 h 28629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11" fmla="*/ 233362 w 318851"/>
                    <a:gd name="connsiteY11" fmla="*/ 200574 h 286449"/>
                    <a:gd name="connsiteX12" fmla="*/ 247650 w 318851"/>
                    <a:gd name="connsiteY12" fmla="*/ 171999 h 286449"/>
                    <a:gd name="connsiteX13" fmla="*/ 257175 w 318851"/>
                    <a:gd name="connsiteY13" fmla="*/ 124374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11" fmla="*/ 233362 w 318851"/>
                    <a:gd name="connsiteY11" fmla="*/ 200574 h 286449"/>
                    <a:gd name="connsiteX12" fmla="*/ 247650 w 318851"/>
                    <a:gd name="connsiteY12" fmla="*/ 171999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11" fmla="*/ 233362 w 318851"/>
                    <a:gd name="connsiteY11" fmla="*/ 200574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10" fmla="*/ 214312 w 318851"/>
                    <a:gd name="connsiteY10" fmla="*/ 224386 h 286449"/>
                    <a:gd name="connsiteX0" fmla="*/ 318851 w 318851"/>
                    <a:gd name="connsiteY0" fmla="*/ 8006 h 286449"/>
                    <a:gd name="connsiteX1" fmla="*/ 195262 w 318851"/>
                    <a:gd name="connsiteY1" fmla="*/ 549 h 286449"/>
                    <a:gd name="connsiteX2" fmla="*/ 138112 w 318851"/>
                    <a:gd name="connsiteY2" fmla="*/ 24361 h 286449"/>
                    <a:gd name="connsiteX3" fmla="*/ 104775 w 318851"/>
                    <a:gd name="connsiteY3" fmla="*/ 67224 h 286449"/>
                    <a:gd name="connsiteX4" fmla="*/ 80962 w 318851"/>
                    <a:gd name="connsiteY4" fmla="*/ 157711 h 286449"/>
                    <a:gd name="connsiteX5" fmla="*/ 38100 w 318851"/>
                    <a:gd name="connsiteY5" fmla="*/ 243436 h 286449"/>
                    <a:gd name="connsiteX6" fmla="*/ 14287 w 318851"/>
                    <a:gd name="connsiteY6" fmla="*/ 267249 h 286449"/>
                    <a:gd name="connsiteX7" fmla="*/ 0 w 318851"/>
                    <a:gd name="connsiteY7" fmla="*/ 272011 h 286449"/>
                    <a:gd name="connsiteX8" fmla="*/ 61912 w 318851"/>
                    <a:gd name="connsiteY8" fmla="*/ 286299 h 286449"/>
                    <a:gd name="connsiteX9" fmla="*/ 180975 w 318851"/>
                    <a:gd name="connsiteY9" fmla="*/ 267249 h 286449"/>
                    <a:gd name="connsiteX0" fmla="*/ 318851 w 318851"/>
                    <a:gd name="connsiteY0" fmla="*/ 8006 h 286418"/>
                    <a:gd name="connsiteX1" fmla="*/ 195262 w 318851"/>
                    <a:gd name="connsiteY1" fmla="*/ 549 h 286418"/>
                    <a:gd name="connsiteX2" fmla="*/ 138112 w 318851"/>
                    <a:gd name="connsiteY2" fmla="*/ 24361 h 286418"/>
                    <a:gd name="connsiteX3" fmla="*/ 104775 w 318851"/>
                    <a:gd name="connsiteY3" fmla="*/ 67224 h 286418"/>
                    <a:gd name="connsiteX4" fmla="*/ 80962 w 318851"/>
                    <a:gd name="connsiteY4" fmla="*/ 157711 h 286418"/>
                    <a:gd name="connsiteX5" fmla="*/ 38100 w 318851"/>
                    <a:gd name="connsiteY5" fmla="*/ 243436 h 286418"/>
                    <a:gd name="connsiteX6" fmla="*/ 14287 w 318851"/>
                    <a:gd name="connsiteY6" fmla="*/ 267249 h 286418"/>
                    <a:gd name="connsiteX7" fmla="*/ 0 w 318851"/>
                    <a:gd name="connsiteY7" fmla="*/ 272011 h 286418"/>
                    <a:gd name="connsiteX8" fmla="*/ 61912 w 318851"/>
                    <a:gd name="connsiteY8" fmla="*/ 286299 h 286418"/>
                    <a:gd name="connsiteX9" fmla="*/ 125565 w 318851"/>
                    <a:gd name="connsiteY9" fmla="*/ 275413 h 286418"/>
                    <a:gd name="connsiteX0" fmla="*/ 273380 w 273380"/>
                    <a:gd name="connsiteY0" fmla="*/ 34025 h 286003"/>
                    <a:gd name="connsiteX1" fmla="*/ 195262 w 273380"/>
                    <a:gd name="connsiteY1" fmla="*/ 135 h 286003"/>
                    <a:gd name="connsiteX2" fmla="*/ 138112 w 273380"/>
                    <a:gd name="connsiteY2" fmla="*/ 23947 h 286003"/>
                    <a:gd name="connsiteX3" fmla="*/ 104775 w 273380"/>
                    <a:gd name="connsiteY3" fmla="*/ 66810 h 286003"/>
                    <a:gd name="connsiteX4" fmla="*/ 80962 w 273380"/>
                    <a:gd name="connsiteY4" fmla="*/ 157297 h 286003"/>
                    <a:gd name="connsiteX5" fmla="*/ 38100 w 273380"/>
                    <a:gd name="connsiteY5" fmla="*/ 243022 h 286003"/>
                    <a:gd name="connsiteX6" fmla="*/ 14287 w 273380"/>
                    <a:gd name="connsiteY6" fmla="*/ 266835 h 286003"/>
                    <a:gd name="connsiteX7" fmla="*/ 0 w 273380"/>
                    <a:gd name="connsiteY7" fmla="*/ 271597 h 286003"/>
                    <a:gd name="connsiteX8" fmla="*/ 61912 w 273380"/>
                    <a:gd name="connsiteY8" fmla="*/ 285885 h 286003"/>
                    <a:gd name="connsiteX9" fmla="*/ 125565 w 273380"/>
                    <a:gd name="connsiteY9" fmla="*/ 274999 h 286003"/>
                    <a:gd name="connsiteX0" fmla="*/ 304508 w 304508"/>
                    <a:gd name="connsiteY0" fmla="*/ 13697 h 286019"/>
                    <a:gd name="connsiteX1" fmla="*/ 195262 w 304508"/>
                    <a:gd name="connsiteY1" fmla="*/ 151 h 286019"/>
                    <a:gd name="connsiteX2" fmla="*/ 138112 w 304508"/>
                    <a:gd name="connsiteY2" fmla="*/ 23963 h 286019"/>
                    <a:gd name="connsiteX3" fmla="*/ 104775 w 304508"/>
                    <a:gd name="connsiteY3" fmla="*/ 66826 h 286019"/>
                    <a:gd name="connsiteX4" fmla="*/ 80962 w 304508"/>
                    <a:gd name="connsiteY4" fmla="*/ 157313 h 286019"/>
                    <a:gd name="connsiteX5" fmla="*/ 38100 w 304508"/>
                    <a:gd name="connsiteY5" fmla="*/ 243038 h 286019"/>
                    <a:gd name="connsiteX6" fmla="*/ 14287 w 304508"/>
                    <a:gd name="connsiteY6" fmla="*/ 266851 h 286019"/>
                    <a:gd name="connsiteX7" fmla="*/ 0 w 304508"/>
                    <a:gd name="connsiteY7" fmla="*/ 271613 h 286019"/>
                    <a:gd name="connsiteX8" fmla="*/ 61912 w 304508"/>
                    <a:gd name="connsiteY8" fmla="*/ 285901 h 286019"/>
                    <a:gd name="connsiteX9" fmla="*/ 125565 w 304508"/>
                    <a:gd name="connsiteY9" fmla="*/ 275015 h 286019"/>
                    <a:gd name="connsiteX0" fmla="*/ 279245 w 279245"/>
                    <a:gd name="connsiteY0" fmla="*/ 33724 h 285997"/>
                    <a:gd name="connsiteX1" fmla="*/ 195262 w 279245"/>
                    <a:gd name="connsiteY1" fmla="*/ 129 h 285997"/>
                    <a:gd name="connsiteX2" fmla="*/ 138112 w 279245"/>
                    <a:gd name="connsiteY2" fmla="*/ 23941 h 285997"/>
                    <a:gd name="connsiteX3" fmla="*/ 104775 w 279245"/>
                    <a:gd name="connsiteY3" fmla="*/ 66804 h 285997"/>
                    <a:gd name="connsiteX4" fmla="*/ 80962 w 279245"/>
                    <a:gd name="connsiteY4" fmla="*/ 157291 h 285997"/>
                    <a:gd name="connsiteX5" fmla="*/ 38100 w 279245"/>
                    <a:gd name="connsiteY5" fmla="*/ 243016 h 285997"/>
                    <a:gd name="connsiteX6" fmla="*/ 14287 w 279245"/>
                    <a:gd name="connsiteY6" fmla="*/ 266829 h 285997"/>
                    <a:gd name="connsiteX7" fmla="*/ 0 w 279245"/>
                    <a:gd name="connsiteY7" fmla="*/ 271591 h 285997"/>
                    <a:gd name="connsiteX8" fmla="*/ 61912 w 279245"/>
                    <a:gd name="connsiteY8" fmla="*/ 285879 h 285997"/>
                    <a:gd name="connsiteX9" fmla="*/ 125565 w 279245"/>
                    <a:gd name="connsiteY9" fmla="*/ 274993 h 285997"/>
                    <a:gd name="connsiteX0" fmla="*/ 265558 w 265558"/>
                    <a:gd name="connsiteY0" fmla="*/ 33723 h 285996"/>
                    <a:gd name="connsiteX1" fmla="*/ 181575 w 265558"/>
                    <a:gd name="connsiteY1" fmla="*/ 128 h 285996"/>
                    <a:gd name="connsiteX2" fmla="*/ 124425 w 265558"/>
                    <a:gd name="connsiteY2" fmla="*/ 23940 h 285996"/>
                    <a:gd name="connsiteX3" fmla="*/ 91088 w 265558"/>
                    <a:gd name="connsiteY3" fmla="*/ 66803 h 285996"/>
                    <a:gd name="connsiteX4" fmla="*/ 67275 w 265558"/>
                    <a:gd name="connsiteY4" fmla="*/ 157290 h 285996"/>
                    <a:gd name="connsiteX5" fmla="*/ 24413 w 265558"/>
                    <a:gd name="connsiteY5" fmla="*/ 243015 h 285996"/>
                    <a:gd name="connsiteX6" fmla="*/ 600 w 265558"/>
                    <a:gd name="connsiteY6" fmla="*/ 266828 h 285996"/>
                    <a:gd name="connsiteX7" fmla="*/ 48225 w 265558"/>
                    <a:gd name="connsiteY7" fmla="*/ 285878 h 285996"/>
                    <a:gd name="connsiteX8" fmla="*/ 111878 w 265558"/>
                    <a:gd name="connsiteY8" fmla="*/ 274992 h 285996"/>
                    <a:gd name="connsiteX0" fmla="*/ 250313 w 250313"/>
                    <a:gd name="connsiteY0" fmla="*/ 33723 h 285996"/>
                    <a:gd name="connsiteX1" fmla="*/ 166330 w 250313"/>
                    <a:gd name="connsiteY1" fmla="*/ 128 h 285996"/>
                    <a:gd name="connsiteX2" fmla="*/ 109180 w 250313"/>
                    <a:gd name="connsiteY2" fmla="*/ 23940 h 285996"/>
                    <a:gd name="connsiteX3" fmla="*/ 75843 w 250313"/>
                    <a:gd name="connsiteY3" fmla="*/ 66803 h 285996"/>
                    <a:gd name="connsiteX4" fmla="*/ 52030 w 250313"/>
                    <a:gd name="connsiteY4" fmla="*/ 157290 h 285996"/>
                    <a:gd name="connsiteX5" fmla="*/ 9168 w 250313"/>
                    <a:gd name="connsiteY5" fmla="*/ 243015 h 285996"/>
                    <a:gd name="connsiteX6" fmla="*/ 1729 w 250313"/>
                    <a:gd name="connsiteY6" fmla="*/ 271417 h 285996"/>
                    <a:gd name="connsiteX7" fmla="*/ 32980 w 250313"/>
                    <a:gd name="connsiteY7" fmla="*/ 285878 h 285996"/>
                    <a:gd name="connsiteX8" fmla="*/ 96633 w 250313"/>
                    <a:gd name="connsiteY8" fmla="*/ 274992 h 285996"/>
                    <a:gd name="connsiteX0" fmla="*/ 250313 w 250313"/>
                    <a:gd name="connsiteY0" fmla="*/ 33723 h 285905"/>
                    <a:gd name="connsiteX1" fmla="*/ 166330 w 250313"/>
                    <a:gd name="connsiteY1" fmla="*/ 128 h 285905"/>
                    <a:gd name="connsiteX2" fmla="*/ 109180 w 250313"/>
                    <a:gd name="connsiteY2" fmla="*/ 23940 h 285905"/>
                    <a:gd name="connsiteX3" fmla="*/ 75843 w 250313"/>
                    <a:gd name="connsiteY3" fmla="*/ 66803 h 285905"/>
                    <a:gd name="connsiteX4" fmla="*/ 52030 w 250313"/>
                    <a:gd name="connsiteY4" fmla="*/ 157290 h 285905"/>
                    <a:gd name="connsiteX5" fmla="*/ 9168 w 250313"/>
                    <a:gd name="connsiteY5" fmla="*/ 243015 h 285905"/>
                    <a:gd name="connsiteX6" fmla="*/ 1729 w 250313"/>
                    <a:gd name="connsiteY6" fmla="*/ 271417 h 285905"/>
                    <a:gd name="connsiteX7" fmla="*/ 32980 w 250313"/>
                    <a:gd name="connsiteY7" fmla="*/ 285878 h 285905"/>
                    <a:gd name="connsiteX8" fmla="*/ 115895 w 250313"/>
                    <a:gd name="connsiteY8" fmla="*/ 267898 h 285905"/>
                    <a:gd name="connsiteX0" fmla="*/ 250313 w 250313"/>
                    <a:gd name="connsiteY0" fmla="*/ 17762 h 269944"/>
                    <a:gd name="connsiteX1" fmla="*/ 174111 w 250313"/>
                    <a:gd name="connsiteY1" fmla="*/ 1722 h 269944"/>
                    <a:gd name="connsiteX2" fmla="*/ 109180 w 250313"/>
                    <a:gd name="connsiteY2" fmla="*/ 7979 h 269944"/>
                    <a:gd name="connsiteX3" fmla="*/ 75843 w 250313"/>
                    <a:gd name="connsiteY3" fmla="*/ 50842 h 269944"/>
                    <a:gd name="connsiteX4" fmla="*/ 52030 w 250313"/>
                    <a:gd name="connsiteY4" fmla="*/ 141329 h 269944"/>
                    <a:gd name="connsiteX5" fmla="*/ 9168 w 250313"/>
                    <a:gd name="connsiteY5" fmla="*/ 227054 h 269944"/>
                    <a:gd name="connsiteX6" fmla="*/ 1729 w 250313"/>
                    <a:gd name="connsiteY6" fmla="*/ 255456 h 269944"/>
                    <a:gd name="connsiteX7" fmla="*/ 32980 w 250313"/>
                    <a:gd name="connsiteY7" fmla="*/ 269917 h 269944"/>
                    <a:gd name="connsiteX8" fmla="*/ 115895 w 250313"/>
                    <a:gd name="connsiteY8" fmla="*/ 251937 h 26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0313" h="269944">
                      <a:moveTo>
                        <a:pt x="250313" y="17762"/>
                      </a:moveTo>
                      <a:cubicBezTo>
                        <a:pt x="229477" y="15778"/>
                        <a:pt x="197633" y="3352"/>
                        <a:pt x="174111" y="1722"/>
                      </a:cubicBezTo>
                      <a:cubicBezTo>
                        <a:pt x="150589" y="92"/>
                        <a:pt x="124261" y="-3134"/>
                        <a:pt x="109180" y="7979"/>
                      </a:cubicBezTo>
                      <a:cubicBezTo>
                        <a:pt x="86799" y="30362"/>
                        <a:pt x="85368" y="28617"/>
                        <a:pt x="75843" y="50842"/>
                      </a:cubicBezTo>
                      <a:cubicBezTo>
                        <a:pt x="66318" y="73067"/>
                        <a:pt x="63142" y="111960"/>
                        <a:pt x="52030" y="141329"/>
                      </a:cubicBezTo>
                      <a:cubicBezTo>
                        <a:pt x="40918" y="170698"/>
                        <a:pt x="17551" y="208033"/>
                        <a:pt x="9168" y="227054"/>
                      </a:cubicBezTo>
                      <a:cubicBezTo>
                        <a:pt x="785" y="246075"/>
                        <a:pt x="-2240" y="248312"/>
                        <a:pt x="1729" y="255456"/>
                      </a:cubicBezTo>
                      <a:cubicBezTo>
                        <a:pt x="5698" y="262600"/>
                        <a:pt x="14434" y="268556"/>
                        <a:pt x="32980" y="269917"/>
                      </a:cubicBezTo>
                      <a:cubicBezTo>
                        <a:pt x="53907" y="270484"/>
                        <a:pt x="90495" y="262256"/>
                        <a:pt x="115895" y="251937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540661" y="1974566"/>
                <a:ext cx="11225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cs typeface="Arial" pitchFamily="34" charset="0"/>
                  </a:rPr>
                  <a:t>α</a:t>
                </a:r>
                <a:r>
                  <a:rPr lang="en-US" sz="1600" dirty="0" smtClean="0">
                    <a:cs typeface="Arial" pitchFamily="34" charset="0"/>
                  </a:rPr>
                  <a:t>/2 = 2.5%</a:t>
                </a:r>
                <a:endParaRPr lang="en-US" sz="1600" dirty="0">
                  <a:cs typeface="Arial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160126" y="1330035"/>
              <a:ext cx="194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2</a:t>
              </a:r>
              <a:r>
                <a:rPr lang="en-US" u="sng" dirty="0" smtClean="0"/>
                <a:t>-tailed test</a:t>
              </a:r>
              <a:endParaRPr lang="en-US" u="sng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8" y="1121568"/>
            <a:ext cx="522923" cy="271463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182602" y="457200"/>
            <a:ext cx="7162800" cy="1600200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It is probably less confusing to state the Null Hypothesis as a mathematical comparison. </a:t>
            </a:r>
          </a:p>
          <a:p>
            <a:pPr algn="just"/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It must include an “equals” in the comparison symbol, using one of these: "=",  "≥",  or  "≤" 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3534" y="5519041"/>
            <a:ext cx="3528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 2-sided test,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8" y="721518"/>
            <a:ext cx="522923" cy="271463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2602" y="457200"/>
            <a:ext cx="7162800" cy="800100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 Alternative Hypothesis </a:t>
            </a: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(H</a:t>
            </a:r>
            <a:r>
              <a:rPr lang="en-US" altLang="en-US" sz="2000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or H</a:t>
            </a:r>
            <a:r>
              <a:rPr lang="en-US" altLang="en-US" sz="2000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 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is the opposite of the Null Hypothesis </a:t>
            </a: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(H</a:t>
            </a:r>
            <a:r>
              <a:rPr lang="en-US" altLang="en-US" sz="2000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0</a:t>
            </a: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 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– and vice versa.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6294" y="2118615"/>
            <a:ext cx="5594632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 2-sided test, 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</a:p>
          <a:p>
            <a:pPr algn="ctr"/>
            <a:endParaRPr lang="en-US" sz="2000" b="1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endParaRPr lang="en-US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US" alt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≠ </a:t>
            </a:r>
            <a:r>
              <a:rPr lang="en-US" altLang="en-US" sz="2000" b="1" dirty="0" smtClean="0"/>
              <a:t> </a:t>
            </a:r>
            <a:r>
              <a:rPr lang="el-G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304" y="509587"/>
            <a:ext cx="749026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we may not be interested in just whether or not there is a  (Statistically Significant) difference.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 may be interested in whether there is a difference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a particular direction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(greater than or less than).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E.g. We own a business which makes light bulbs.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maintain that our light bulbs last 1,300 hours or more.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would then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"≥"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"≤ " instead of "=" in the Null Hypothesis.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1300 hours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or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1300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But, how do we determine which?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95318" y="464997"/>
            <a:ext cx="7162800" cy="835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If "=" is not to be used in the Null Hypothesis, start with what you </a:t>
            </a:r>
            <a:r>
              <a:rPr lang="en-US" altLang="en-US" sz="20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maintain</a:t>
            </a:r>
            <a:r>
              <a:rPr lang="en-US" alt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would like to prove.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786" y="1765623"/>
            <a:ext cx="7915408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Hypothesis is also known as the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Hypothesis".</a:t>
            </a:r>
          </a:p>
        </p:txBody>
      </p:sp>
    </p:spTree>
    <p:extLst>
      <p:ext uri="{BB962C8B-B14F-4D97-AF65-F5344CB8AC3E}">
        <p14:creationId xmlns:p14="http://schemas.microsoft.com/office/powerpoint/2010/main" val="15534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95318" y="464997"/>
            <a:ext cx="7162800" cy="835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If "=" is not to be used in the Null Hypothesis, start with what you </a:t>
            </a:r>
            <a:r>
              <a:rPr lang="en-US" altLang="en-US" sz="20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maintain</a:t>
            </a:r>
            <a:r>
              <a:rPr lang="en-US" alt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would like to prove.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786" y="1765623"/>
            <a:ext cx="7915408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Hypothesis is also known as the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Hypothesis".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5786" y="3145483"/>
            <a:ext cx="7905205" cy="835166"/>
            <a:chOff x="452913" y="4794116"/>
            <a:chExt cx="7905205" cy="835166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95318" y="4794116"/>
              <a:ext cx="7162800" cy="835166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If "=" is not to be used in the Null Hypothesis, start with the Alternative Hypothesis</a:t>
              </a:r>
              <a:r>
                <a:rPr lang="en-US" altLang="en-US" sz="2000" b="1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.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13" y="5075968"/>
              <a:ext cx="522923" cy="271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9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59" y="2456457"/>
            <a:ext cx="43180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399" y="1144756"/>
            <a:ext cx="2794000" cy="88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746" y="239453"/>
            <a:ext cx="7734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E75B6"/>
                </a:solidFill>
              </a:rPr>
              <a:t>Comments on the YouTube videos, </a:t>
            </a:r>
          </a:p>
          <a:p>
            <a:pPr algn="ctr"/>
            <a:r>
              <a:rPr lang="en-US" sz="2000" b="1" dirty="0" smtClean="0">
                <a:solidFill>
                  <a:srgbClr val="2E75B6"/>
                </a:solidFill>
              </a:rPr>
              <a:t>which are based on content from the book.</a:t>
            </a:r>
            <a:endParaRPr lang="en-US" sz="2000" b="1" dirty="0">
              <a:solidFill>
                <a:srgbClr val="2E75B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399" y="3879402"/>
            <a:ext cx="4512079" cy="803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399" y="5172905"/>
            <a:ext cx="4430041" cy="9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08709" y="508041"/>
            <a:ext cx="7162800" cy="835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If "=" is not to be used in the Null Hypothesis, start with what you </a:t>
            </a:r>
            <a:r>
              <a:rPr lang="en-US" altLang="en-US" sz="20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maintain</a:t>
            </a:r>
            <a:r>
              <a:rPr lang="en-US" altLang="en-US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would like to prove.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786" y="1463636"/>
            <a:ext cx="7915408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Hypothesis is also known as the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Hypothesis".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5786" y="2541509"/>
            <a:ext cx="7905205" cy="835166"/>
            <a:chOff x="452913" y="4794116"/>
            <a:chExt cx="7905205" cy="835166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95318" y="4794116"/>
              <a:ext cx="7162800" cy="835166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If "=" is not to be used in the Null Hypothesis, start with the Alternative Hypothesis</a:t>
              </a:r>
              <a:r>
                <a:rPr lang="en-US" altLang="en-US" sz="2000" b="1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.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13" y="5075968"/>
              <a:ext cx="522923" cy="27146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85799" y="3749457"/>
            <a:ext cx="7467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that the Mean lifetime of the lightbulbs we make is  more than 1,300 hours. 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µ 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1,300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our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5969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833" y="2257425"/>
            <a:ext cx="75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start with this Alternative Hypothesis: 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Hypothesis, 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1,300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gives us this Null Hypothesis: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Null Hypothesis, 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≤ 1,300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that the Null Hypothesis must have an equals in its formula. (It must have “=“ , “≤” , or “≥”).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7029" y="762001"/>
            <a:ext cx="7915408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Null Hypothesis states the opposite of the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2694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551" y="664369"/>
            <a:ext cx="8605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Null Hypothesis always has an “equals” in the comparison symbol.</a:t>
            </a:r>
          </a:p>
          <a:p>
            <a:pPr algn="ctr"/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Alternative Hypothesis never does.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16205"/>
              </p:ext>
            </p:extLst>
          </p:nvPr>
        </p:nvGraphicFramePr>
        <p:xfrm>
          <a:off x="1183768" y="2854325"/>
          <a:ext cx="6600826" cy="2832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0413"/>
                <a:gridCol w="3300413"/>
              </a:tblGrid>
              <a:tr h="9103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Null Hypothesis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Alternative Hypothesis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Arial" panose="020B0604020202020204" pitchFamily="34" charset="0"/>
                        </a:rPr>
                        <a:t>≠</a:t>
                      </a:r>
                      <a:endParaRPr lang="en-US" sz="3200" b="1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40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 smtClean="0"/>
                        <a:t>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&lt;</a:t>
                      </a:r>
                      <a:endParaRPr lang="en-US" sz="3200" b="1" u="sng" dirty="0" smtClean="0"/>
                    </a:p>
                  </a:txBody>
                  <a:tcPr anchor="ctr"/>
                </a:tc>
              </a:tr>
              <a:tr h="640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 smtClean="0"/>
                        <a:t>&lt;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 smtClean="0"/>
                        <a:t>&gt;</a:t>
                      </a:r>
                      <a:endParaRPr lang="en-US" sz="3200" b="1" u="sng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07889"/>
              </p:ext>
            </p:extLst>
          </p:nvPr>
        </p:nvGraphicFramePr>
        <p:xfrm>
          <a:off x="983787" y="1085840"/>
          <a:ext cx="7088661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461"/>
                <a:gridCol w="1295400"/>
                <a:gridCol w="1413458"/>
                <a:gridCol w="3082342"/>
              </a:tblGrid>
              <a:tr h="805262">
                <a:tc gridSpan="2"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dirty="0" smtClean="0"/>
                        <a:t>Comparison</a:t>
                      </a:r>
                      <a:r>
                        <a:rPr lang="en-US" baseline="0" dirty="0" smtClean="0"/>
                        <a:t> Symbol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sz="2000" dirty="0"/>
                    </a:p>
                    <a:p>
                      <a:pPr algn="ctr"/>
                      <a:r>
                        <a:rPr lang="en-US" dirty="0" smtClean="0"/>
                        <a:t>Tails of the Test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0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64877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2400" dirty="0" smtClean="0"/>
                        <a:t>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dirty="0" smtClean="0"/>
                        <a:t>2-tailed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161435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2400" dirty="0" smtClean="0"/>
                        <a:t>&gt;</a:t>
                      </a:r>
                    </a:p>
                    <a:p>
                      <a:pPr algn="ctr"/>
                      <a:r>
                        <a:rPr lang="en-US" sz="1600" dirty="0" smtClean="0"/>
                        <a:t>(points right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2400" dirty="0" smtClean="0"/>
                        <a:t>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dirty="0" smtClean="0"/>
                        <a:t>Right-tailed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38865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2400" dirty="0" smtClean="0"/>
                        <a:t>&lt;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(points left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2400" dirty="0" smtClean="0"/>
                        <a:t>≥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dirty="0" smtClean="0"/>
                        <a:t>Left- Tailed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3738" y="219075"/>
            <a:ext cx="7612669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Alternative Hypothesis points in the direction of the Tail of the test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01" y="4848216"/>
            <a:ext cx="1981199" cy="97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13" y="3629016"/>
            <a:ext cx="2096503" cy="10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01" y="2562216"/>
            <a:ext cx="1863390" cy="90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738" y="5962274"/>
            <a:ext cx="7612669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you need to tell the direction of the tail to your spreadsheet or software</a:t>
            </a:r>
          </a:p>
        </p:txBody>
      </p:sp>
    </p:spTree>
    <p:extLst>
      <p:ext uri="{BB962C8B-B14F-4D97-AF65-F5344CB8AC3E}">
        <p14:creationId xmlns:p14="http://schemas.microsoft.com/office/powerpoint/2010/main" val="10698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609599"/>
            <a:ext cx="7924974" cy="1076325"/>
            <a:chOff x="456669" y="3124199"/>
            <a:chExt cx="7924974" cy="10763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69" y="3407568"/>
              <a:ext cx="522923" cy="271463"/>
            </a:xfrm>
            <a:prstGeom prst="rect">
              <a:avLst/>
            </a:prstGeom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218843" y="3124199"/>
              <a:ext cx="7162800" cy="1076325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The last step in Hypothesis Testing is to either</a:t>
              </a:r>
            </a:p>
            <a:p>
              <a:pPr lvl="1" algn="just"/>
              <a:r>
                <a:rPr 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"Reject the Null Hypothesis" if </a:t>
              </a:r>
              <a:r>
                <a:rPr lang="en-US" sz="2000" b="1" i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≤ </a:t>
              </a:r>
              <a:r>
                <a:rPr lang="el-GR" sz="2000" b="1" i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r>
                <a:rPr 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1" algn="just"/>
              <a:r>
                <a:rPr lang="en-US" sz="2000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"Fail to Reject the Null Hypothesis if </a:t>
              </a:r>
              <a:r>
                <a:rPr lang="en-US" sz="2000" b="1" i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&gt; </a:t>
              </a:r>
              <a:r>
                <a:rPr lang="el-GR" sz="2000" b="1" i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000" b="1" dirty="0" smtClean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27723" y="2647950"/>
            <a:ext cx="74902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Null Hypothesis: There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 no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difference, change, or effect</a:t>
            </a:r>
          </a:p>
          <a:p>
            <a:pPr lvl="0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 smtClean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the Null Hypothesis</a:t>
            </a:r>
            <a:r>
              <a:rPr lang="en-US" sz="2000" dirty="0" smtClean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difference, change or effect.</a:t>
            </a:r>
          </a:p>
          <a:p>
            <a:pPr lvl="0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 smtClean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to Reject the Null Hypothesis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There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 no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difference, change or effect.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6559" y="1054963"/>
            <a:ext cx="79319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the Null Hypothesis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511" y="2590474"/>
            <a:ext cx="7842606" cy="1567189"/>
            <a:chOff x="322517" y="3588404"/>
            <a:chExt cx="7842606" cy="15671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17" y="4072800"/>
              <a:ext cx="522923" cy="271463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02323" y="3588404"/>
              <a:ext cx="7162800" cy="1567189"/>
            </a:xfrm>
            <a:prstGeom prst="rect">
              <a:avLst/>
            </a:prstGeom>
            <a:solidFill>
              <a:srgbClr val="0000FF">
                <a:alpha val="9804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The Null Hypothesis states that there is no difference, no change, or no effect.</a:t>
              </a:r>
            </a:p>
            <a:p>
              <a:pPr algn="just"/>
              <a:endParaRPr lang="en-US" alt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So, to Reject the Null Hypothesis is to conclude that </a:t>
              </a:r>
              <a:r>
                <a:rPr lang="en-US" b="1" u="sng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there is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 a </a:t>
              </a:r>
              <a:r>
                <a:rPr lang="en-US" b="1" u="sng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difference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, </a:t>
              </a:r>
              <a:r>
                <a:rPr lang="en-US" b="1" u="sng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change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, or </a:t>
              </a:r>
              <a:r>
                <a:rPr lang="en-US" b="1" u="sng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effect. </a:t>
              </a:r>
              <a:endPara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9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372600" cy="6846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56110" y="2133600"/>
            <a:ext cx="3356099" cy="691425"/>
            <a:chOff x="1438789" y="1087304"/>
            <a:chExt cx="3356099" cy="691425"/>
          </a:xfrm>
        </p:grpSpPr>
        <p:sp>
          <p:nvSpPr>
            <p:cNvPr id="3" name="TextBox 7"/>
            <p:cNvSpPr txBox="1"/>
            <p:nvPr/>
          </p:nvSpPr>
          <p:spPr bwMode="black">
            <a:xfrm>
              <a:off x="1438789" y="1087304"/>
              <a:ext cx="3356099" cy="53802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effectLst/>
                  <a:ea typeface="Times New Roman"/>
                </a:rPr>
                <a:t>I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ea typeface="Times New Roman"/>
                </a:rPr>
                <a:t>Reject the Null Hypothesis.</a:t>
              </a:r>
              <a:endParaRPr lang="en-US" sz="1600" dirty="0">
                <a:effectLst/>
                <a:ea typeface="Times New Roman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2600977" y="1507302"/>
              <a:ext cx="133350" cy="2714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1" y="2944016"/>
            <a:ext cx="335280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249386" y="2512828"/>
            <a:ext cx="1453978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ea typeface="Times New Roman"/>
              </a:rPr>
              <a:t>Will you marry me?</a:t>
            </a:r>
            <a:endParaRPr lang="en-US" sz="1600" dirty="0">
              <a:effectLst/>
              <a:ea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946881" y="3178819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0" y="2152633"/>
            <a:ext cx="4419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/>
          <p:nvPr/>
        </p:nvSpPr>
        <p:spPr bwMode="black">
          <a:xfrm>
            <a:off x="2274012" y="1371600"/>
            <a:ext cx="3058697" cy="381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</a:t>
            </a:r>
            <a:r>
              <a:rPr lang="en-US" sz="16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Reject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Null Hypothesis.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17936" y="2293797"/>
            <a:ext cx="2122902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Will you marry me?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954299" y="2622039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60533" y="1699131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0354" y="733851"/>
            <a:ext cx="617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Statistician Responds to a Marriage Proposal</a:t>
            </a: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372600" cy="6846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26024" y="2133600"/>
            <a:ext cx="3356099" cy="691425"/>
            <a:chOff x="1438789" y="1087304"/>
            <a:chExt cx="3356099" cy="691425"/>
          </a:xfrm>
        </p:grpSpPr>
        <p:sp>
          <p:nvSpPr>
            <p:cNvPr id="3" name="TextBox 7"/>
            <p:cNvSpPr txBox="1"/>
            <p:nvPr/>
          </p:nvSpPr>
          <p:spPr bwMode="black">
            <a:xfrm>
              <a:off x="1438789" y="1087304"/>
              <a:ext cx="3356099" cy="53802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effectLst/>
                  <a:ea typeface="Times New Roman"/>
                </a:rPr>
                <a:t>I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ea typeface="Times New Roman"/>
                </a:rPr>
                <a:t>Reject the Null Hypothesis.</a:t>
              </a:r>
              <a:endParaRPr lang="en-US" sz="1600" dirty="0">
                <a:effectLst/>
                <a:ea typeface="Times New Roman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2600977" y="1507302"/>
              <a:ext cx="133350" cy="2714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5" y="2944016"/>
            <a:ext cx="335280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219300" y="2512828"/>
            <a:ext cx="1453978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ea typeface="Times New Roman"/>
              </a:rPr>
              <a:t>Will you marry me?</a:t>
            </a:r>
            <a:endParaRPr lang="en-US" sz="1600" dirty="0">
              <a:effectLst/>
              <a:ea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916795" y="3178819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2152633"/>
            <a:ext cx="4419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/>
          <p:nvPr/>
        </p:nvSpPr>
        <p:spPr bwMode="black">
          <a:xfrm>
            <a:off x="2243926" y="1371600"/>
            <a:ext cx="3058697" cy="381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</a:t>
            </a:r>
            <a:r>
              <a:rPr lang="en-US" sz="16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Reject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Null Hypothesis.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87850" y="2293797"/>
            <a:ext cx="2122902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Will you marry me?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924213" y="2557131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30447" y="1699131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3278" y="770368"/>
            <a:ext cx="617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Statistician Responds to a Marriage Proposal</a:t>
            </a: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 flipH="1">
            <a:off x="5406368" y="1648480"/>
            <a:ext cx="3412937" cy="1511580"/>
          </a:xfrm>
          <a:prstGeom prst="cloudCallout">
            <a:avLst>
              <a:gd name="adj1" fmla="val -21495"/>
              <a:gd name="adj2" fmla="val 7587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10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27" y="3614720"/>
            <a:ext cx="112928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5"/>
          <p:cNvSpPr txBox="1"/>
          <p:nvPr/>
        </p:nvSpPr>
        <p:spPr>
          <a:xfrm>
            <a:off x="5810772" y="1896036"/>
            <a:ext cx="2822239" cy="52858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Yes! The Null Hypothesis means “no change” So “Reject” means "Yes"!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0859" y="568511"/>
            <a:ext cx="79319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to Reject the Null Hypothesis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9398" y="1550006"/>
            <a:ext cx="7918385" cy="1482811"/>
            <a:chOff x="322517" y="3574957"/>
            <a:chExt cx="7918385" cy="1482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17" y="4201392"/>
              <a:ext cx="522923" cy="271463"/>
            </a:xfrm>
            <a:prstGeom prst="rect">
              <a:avLst/>
            </a:prstGeom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78102" y="3574957"/>
              <a:ext cx="7162800" cy="1482811"/>
            </a:xfrm>
            <a:prstGeom prst="rect">
              <a:avLst/>
            </a:prstGeom>
            <a:solidFill>
              <a:srgbClr val="0000FF">
                <a:alpha val="9804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The Null Hypothesis states that there is no difference, change or effect.</a:t>
              </a:r>
            </a:p>
            <a:p>
              <a:pPr algn="just"/>
              <a:endParaRPr lang="en-US" alt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“Fail” and “Reject” cancel each other out, leaving the Null Hypothesis in place</a:t>
              </a:r>
              <a:r>
                <a:rPr lang="en-US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 as the conclusion drawn from the test.</a:t>
              </a:r>
              <a:endPara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3424" y="3753660"/>
            <a:ext cx="2525010" cy="2333110"/>
            <a:chOff x="76200" y="2696090"/>
            <a:chExt cx="2525010" cy="233311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597487"/>
              <a:ext cx="1534410" cy="143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6200" y="2696090"/>
              <a:ext cx="18288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I Fail</a:t>
              </a:r>
            </a:p>
            <a:p>
              <a:r>
                <a:rPr lang="en-US" sz="1700" b="1" dirty="0" smtClean="0"/>
                <a:t>to Reject</a:t>
              </a:r>
            </a:p>
            <a:p>
              <a:r>
                <a:rPr lang="en-US" sz="1700" b="1" dirty="0" smtClean="0"/>
                <a:t>the Null</a:t>
              </a:r>
            </a:p>
            <a:p>
              <a:r>
                <a:rPr lang="en-US" sz="1700" b="1" dirty="0" smtClean="0"/>
                <a:t>Hypothesis.</a:t>
              </a:r>
              <a:endParaRPr lang="en-US" sz="1700" b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90600" y="3358009"/>
              <a:ext cx="357187" cy="291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59014" y="3753660"/>
            <a:ext cx="2525010" cy="2333110"/>
            <a:chOff x="6161790" y="2590800"/>
            <a:chExt cx="2525010" cy="2333110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390" y="3492197"/>
              <a:ext cx="1534410" cy="143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161790" y="2590800"/>
              <a:ext cx="1828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the Null</a:t>
              </a:r>
            </a:p>
            <a:p>
              <a:r>
                <a:rPr lang="en-US" sz="1700" b="1" dirty="0" smtClean="0"/>
                <a:t>Hypothesis</a:t>
              </a:r>
              <a:endParaRPr lang="en-US" sz="17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076190" y="3252719"/>
              <a:ext cx="357187" cy="291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16219" y="3753660"/>
            <a:ext cx="2525010" cy="2333110"/>
            <a:chOff x="76200" y="2696090"/>
            <a:chExt cx="2525010" cy="2333110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597487"/>
              <a:ext cx="1534410" cy="143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6200" y="2696090"/>
              <a:ext cx="18288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I Fail</a:t>
              </a:r>
            </a:p>
            <a:p>
              <a:r>
                <a:rPr lang="en-US" sz="1700" b="1" dirty="0" smtClean="0"/>
                <a:t>to Reject</a:t>
              </a:r>
            </a:p>
            <a:p>
              <a:r>
                <a:rPr lang="en-US" sz="1700" b="1" dirty="0" smtClean="0"/>
                <a:t>the Null</a:t>
              </a:r>
            </a:p>
            <a:p>
              <a:r>
                <a:rPr lang="en-US" sz="1700" b="1" dirty="0" smtClean="0"/>
                <a:t>Hypothesis.</a:t>
              </a:r>
              <a:endParaRPr lang="en-US" sz="1700" b="1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90600" y="3358009"/>
              <a:ext cx="357187" cy="291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473824" y="3701015"/>
            <a:ext cx="37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9221" y="3962625"/>
            <a:ext cx="37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0" y="2172707"/>
            <a:ext cx="8640631" cy="29852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9198" y="392361"/>
            <a:ext cx="79319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to Reject the Null Hypothesis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60" y="1411941"/>
            <a:ext cx="668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Another way to look at it: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96" y="350213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Today, we will </a:t>
            </a:r>
            <a:r>
              <a:rPr lang="en-US" sz="2800" b="1" u="sng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be talking about </a:t>
            </a:r>
            <a:b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Descriptive 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Statistics</a:t>
            </a:r>
            <a:endParaRPr lang="en-US" sz="28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74" y="1329521"/>
            <a:ext cx="7886700" cy="13044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which ...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There is </a:t>
            </a:r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complete data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 the Population or Process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can use simple arithmetic to </a:t>
            </a:r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calculate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Statistics </a:t>
            </a:r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directly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from this data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4" y="2634018"/>
            <a:ext cx="7986713" cy="39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0404" y="707945"/>
            <a:ext cx="79319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to Reject the Null Hypothesis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9398" y="1829964"/>
            <a:ext cx="7918385" cy="769306"/>
            <a:chOff x="322517" y="3574958"/>
            <a:chExt cx="7918385" cy="7693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17" y="3762840"/>
              <a:ext cx="522923" cy="271463"/>
            </a:xfrm>
            <a:prstGeom prst="rect">
              <a:avLst/>
            </a:prstGeom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078102" y="3574958"/>
              <a:ext cx="7162800" cy="769306"/>
            </a:xfrm>
            <a:prstGeom prst="rect">
              <a:avLst/>
            </a:prstGeom>
            <a:solidFill>
              <a:srgbClr val="0000FF">
                <a:alpha val="9804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n-US" altLang="en-US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Practically speaking, it is OK to act as if you Accept the Null Hypothesis. </a:t>
              </a:r>
              <a:endPara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57395" y="3075966"/>
            <a:ext cx="71403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If we Fail to Reject the Null Hypothesis, we don’t say the results of the test are inconclusive.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We </a:t>
            </a:r>
            <a:r>
              <a:rPr lang="en-US" sz="2000" u="sng" dirty="0" smtClean="0"/>
              <a:t>act as if </a:t>
            </a:r>
            <a:r>
              <a:rPr lang="en-US" sz="2000" dirty="0" smtClean="0"/>
              <a:t>we Accept the Null Hypothesis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And some expert say that we can come right out at say that </a:t>
            </a:r>
            <a:r>
              <a:rPr lang="en-US" sz="2000" b="1" dirty="0"/>
              <a:t>we </a:t>
            </a:r>
            <a:r>
              <a:rPr lang="en-US" sz="2000" b="1" u="sng" dirty="0"/>
              <a:t>Accept</a:t>
            </a:r>
            <a:r>
              <a:rPr lang="en-US" sz="2000" b="1" dirty="0"/>
              <a:t> the Null </a:t>
            </a:r>
            <a:r>
              <a:rPr lang="en-US" sz="2000" b="1" dirty="0" smtClean="0"/>
              <a:t>Hypothesis.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372600" cy="6846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26024" y="2577351"/>
            <a:ext cx="3356099" cy="691425"/>
            <a:chOff x="1438789" y="1087304"/>
            <a:chExt cx="3356099" cy="691425"/>
          </a:xfrm>
        </p:grpSpPr>
        <p:sp>
          <p:nvSpPr>
            <p:cNvPr id="3" name="TextBox 7"/>
            <p:cNvSpPr txBox="1"/>
            <p:nvPr/>
          </p:nvSpPr>
          <p:spPr bwMode="black">
            <a:xfrm>
              <a:off x="1438789" y="1087304"/>
              <a:ext cx="3356099" cy="53802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effectLst/>
                  <a:ea typeface="Times New Roman"/>
                </a:rPr>
                <a:t>I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ea typeface="Times New Roman"/>
                </a:rPr>
                <a:t>Reject the Null Hypothesis.</a:t>
              </a:r>
              <a:endParaRPr lang="en-US" sz="1600" dirty="0">
                <a:effectLst/>
                <a:ea typeface="Times New Roman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2600977" y="1507302"/>
              <a:ext cx="133350" cy="2714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5" y="3387767"/>
            <a:ext cx="335280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219300" y="2956579"/>
            <a:ext cx="1453978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ea typeface="Times New Roman"/>
              </a:rPr>
              <a:t>Will you marry me?</a:t>
            </a:r>
            <a:endParaRPr lang="en-US" sz="1600" dirty="0">
              <a:effectLst/>
              <a:ea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916795" y="3622570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2596384"/>
            <a:ext cx="4419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/>
          <p:nvPr/>
        </p:nvSpPr>
        <p:spPr bwMode="black">
          <a:xfrm>
            <a:off x="2605898" y="1651414"/>
            <a:ext cx="2449098" cy="54493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</a:t>
            </a:r>
            <a:r>
              <a:rPr lang="en-US" sz="16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Fail to Reject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Null Hypothesis.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87850" y="2737548"/>
            <a:ext cx="2122902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Will you marry me?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924213" y="3000882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30447" y="2142882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453" y="968664"/>
            <a:ext cx="617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Statistician Responds to a Marriage Proposal</a:t>
            </a: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137"/>
            <a:ext cx="6701909" cy="4972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91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5710" y="0"/>
            <a:ext cx="9372600" cy="6846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5" y="3387767"/>
            <a:ext cx="335280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219300" y="2956579"/>
            <a:ext cx="1453978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ea typeface="Times New Roman"/>
              </a:rPr>
              <a:t>Will you marry me?</a:t>
            </a:r>
            <a:endParaRPr lang="en-US" sz="1600" dirty="0">
              <a:effectLst/>
              <a:ea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916795" y="3622570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2596384"/>
            <a:ext cx="4419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/>
          <p:nvPr/>
        </p:nvSpPr>
        <p:spPr bwMode="black">
          <a:xfrm>
            <a:off x="2605898" y="1651414"/>
            <a:ext cx="2449098" cy="54493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</a:t>
            </a:r>
            <a:r>
              <a:rPr lang="en-US" sz="16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Fail to Reject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Null Hypothesis.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87850" y="2737548"/>
            <a:ext cx="2122902" cy="43118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Will you marry me?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924213" y="3000882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30447" y="2142882"/>
            <a:ext cx="225088" cy="337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9300" y="825389"/>
            <a:ext cx="617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Statistician Responds to a Marriage Proposal</a:t>
            </a: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 flipH="1">
            <a:off x="5601714" y="1335014"/>
            <a:ext cx="3217592" cy="1601759"/>
          </a:xfrm>
          <a:prstGeom prst="cloudCallout">
            <a:avLst>
              <a:gd name="adj1" fmla="val -21495"/>
              <a:gd name="adj2" fmla="val 7587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810772" y="1553277"/>
            <a:ext cx="2822239" cy="114193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 No! The Null Hypothesis means “no change” So “ Fail to Reject” means ”No"!</a:t>
            </a:r>
            <a:endParaRPr lang="en-US" sz="1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939" y="3424336"/>
            <a:ext cx="955491" cy="11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4785"/>
            <a:ext cx="8547100" cy="543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Planned for today</a:t>
            </a:r>
            <a:endParaRPr lang="en-US" sz="3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0" y="1079500"/>
            <a:ext cx="7366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Hypothesis Testing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5-step method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Null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and Alternative Hypothesis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Reject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Null Hypothesis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Fail to Reject the Null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Hypothesis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4 Key Concepts in Inferential Statistics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Alpha, </a:t>
            </a:r>
            <a:r>
              <a:rPr lang="el-GR" sz="2400" i="1" dirty="0" smtClean="0">
                <a:solidFill>
                  <a:srgbClr val="0070C0"/>
                </a:solidFill>
              </a:rPr>
              <a:t>α</a:t>
            </a:r>
            <a:r>
              <a:rPr lang="en-US" sz="2400" dirty="0" smtClean="0">
                <a:solidFill>
                  <a:srgbClr val="0070C0"/>
                </a:solidFill>
              </a:rPr>
              <a:t>, the Significance Level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p</a:t>
            </a:r>
            <a:r>
              <a:rPr lang="en-US" sz="2400" dirty="0" smtClean="0">
                <a:solidFill>
                  <a:srgbClr val="0070C0"/>
                </a:solidFill>
              </a:rPr>
              <a:t>, p-value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Critical Value</a:t>
            </a:r>
            <a:endParaRPr lang="el-GR" sz="2400" dirty="0" smtClean="0">
              <a:solidFill>
                <a:srgbClr val="0070C0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Test Statistic</a:t>
            </a:r>
          </a:p>
          <a:p>
            <a:pPr lvl="2"/>
            <a:r>
              <a:rPr lang="en-US" sz="2400" b="1" dirty="0" smtClean="0">
                <a:solidFill>
                  <a:srgbClr val="0070C0"/>
                </a:solidFill>
              </a:rPr>
              <a:t>How these 4 key concepts work together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Confidence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Intervals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How Statistics can be used in Small Business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9480" y="6183404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17" y="1073955"/>
            <a:ext cx="5938008" cy="510944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799" y="219337"/>
            <a:ext cx="8506691" cy="8546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Concept Flow Diagram: </a:t>
            </a:r>
            <a:r>
              <a:rPr lang="en-US" sz="24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Alpha, </a:t>
            </a:r>
            <a:r>
              <a:rPr lang="en-US" sz="2400" b="1" i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, Critical Value  and Test Statistic – how they work together</a:t>
            </a:r>
            <a:endParaRPr lang="en-US" sz="24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0054" y="6268051"/>
            <a:ext cx="4868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Reproduced by permission of John Wiley and Sons, Inc.</a:t>
            </a:r>
          </a:p>
          <a:p>
            <a:pPr algn="ctr"/>
            <a:r>
              <a:rPr lang="en-US" sz="1100" dirty="0" smtClean="0"/>
              <a:t>from the book Statistics from A to Z – Confusing Concepts Clarified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63863"/>
              </p:ext>
            </p:extLst>
          </p:nvPr>
        </p:nvGraphicFramePr>
        <p:xfrm>
          <a:off x="671409" y="1369918"/>
          <a:ext cx="7705830" cy="48335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6270"/>
                <a:gridCol w="1454722"/>
                <a:gridCol w="1295831"/>
                <a:gridCol w="224754"/>
                <a:gridCol w="1704173"/>
                <a:gridCol w="1630080"/>
              </a:tblGrid>
              <a:tr h="4663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Alpha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r>
                        <a:rPr lang="en-US" sz="1600" b="1" i="1" dirty="0">
                          <a:effectLst/>
                        </a:rPr>
                        <a:t>α</a:t>
                      </a:r>
                      <a:endParaRPr lang="en-US" sz="1400" b="1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1" dirty="0" smtClean="0">
                          <a:effectLst/>
                        </a:rPr>
                        <a:t>p</a:t>
                      </a:r>
                      <a:endParaRPr lang="en-US" sz="1400" b="1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Critical Value of Test Statistic</a:t>
                      </a:r>
                      <a:endParaRPr lang="en-US" sz="14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Test Statistic value</a:t>
                      </a:r>
                      <a:endParaRPr lang="en-US" sz="14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</a:tr>
              <a:tr h="52428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7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What </a:t>
                      </a:r>
                      <a:r>
                        <a:rPr lang="en-US" sz="1600" b="1" dirty="0">
                          <a:effectLst/>
                        </a:rPr>
                        <a:t>is it</a:t>
                      </a:r>
                      <a:r>
                        <a:rPr lang="en-US" sz="1600" b="1" dirty="0" smtClean="0">
                          <a:effectLst/>
                        </a:rPr>
                        <a:t>?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 </a:t>
                      </a:r>
                      <a:r>
                        <a:rPr lang="en-US" sz="1600" dirty="0">
                          <a:effectLst/>
                        </a:rPr>
                        <a:t>Cumulative Probability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 </a:t>
                      </a:r>
                      <a:r>
                        <a:rPr lang="en-US" sz="1600" dirty="0">
                          <a:effectLst/>
                        </a:rPr>
                        <a:t>value of the Test Statistic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an </a:t>
                      </a:r>
                      <a:r>
                        <a:rPr lang="en-US" sz="1600" u="sng" dirty="0">
                          <a:effectLst/>
                        </a:rPr>
                        <a:t>area</a:t>
                      </a:r>
                      <a:r>
                        <a:rPr lang="en-US" sz="1600" dirty="0">
                          <a:effectLst/>
                        </a:rPr>
                        <a:t> under the curve of the Distribution of the Test Statistic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 </a:t>
                      </a:r>
                      <a:r>
                        <a:rPr lang="en-US" sz="1600" u="sng" dirty="0">
                          <a:effectLst/>
                        </a:rPr>
                        <a:t>point</a:t>
                      </a:r>
                      <a:r>
                        <a:rPr lang="en-US" sz="1600" dirty="0">
                          <a:effectLst/>
                        </a:rPr>
                        <a:t> on the horizontal axis of the Distribution of the Test Statistic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How is it  pictured?</a:t>
                      </a:r>
                      <a:endParaRPr lang="en-US" sz="1400" b="1" dirty="0" smtClean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77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Boundary</a:t>
                      </a:r>
                      <a:endParaRPr lang="en-US" sz="14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Critical Value marks its boundary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Test Statistic value marks its boundary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Forms the boundary for Alpha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Forms the boundary for p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1377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How is its value determined?</a:t>
                      </a:r>
                      <a:endParaRPr lang="en-US" sz="14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Selected by the tester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area bounded by the Test Statistic value 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boundary of the Alpha area 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calculated from Sample Data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425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Compared with</a:t>
                      </a:r>
                      <a:endParaRPr lang="en-US" sz="14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 smtClean="0">
                          <a:effectLst/>
                        </a:rPr>
                        <a:t>p</a:t>
                      </a:r>
                      <a:endParaRPr lang="en-US" sz="1400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α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Test </a:t>
                      </a:r>
                      <a:r>
                        <a:rPr lang="en-US" sz="1600" dirty="0">
                          <a:effectLst/>
                        </a:rPr>
                        <a:t>Statistic Value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Critical Value of Test Statistic</a:t>
                      </a:r>
                      <a:endParaRPr lang="en-US" sz="14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0850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Statistically Significant/ Reject the Null Hypothesis if</a:t>
                      </a:r>
                      <a:endParaRPr lang="en-US" sz="14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077AF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</a:rPr>
                        <a:t>p</a:t>
                      </a:r>
                      <a:r>
                        <a:rPr lang="en-US" sz="1600" dirty="0">
                          <a:effectLst/>
                        </a:rPr>
                        <a:t> ≤ </a:t>
                      </a:r>
                      <a:r>
                        <a:rPr lang="en-US" sz="1600" i="1" dirty="0">
                          <a:effectLst/>
                        </a:rPr>
                        <a:t>α</a:t>
                      </a:r>
                      <a:endParaRPr lang="en-US" sz="1400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Test Statistic ≥ Critical Value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e.g., </a:t>
                      </a:r>
                      <a:r>
                        <a:rPr lang="en-US" sz="1600" i="1" dirty="0">
                          <a:effectLst/>
                        </a:rPr>
                        <a:t>z</a:t>
                      </a:r>
                      <a:r>
                        <a:rPr lang="en-US" sz="1600" dirty="0">
                          <a:effectLst/>
                        </a:rPr>
                        <a:t> ≥ z-critical</a:t>
                      </a:r>
                      <a:endParaRPr lang="en-US" sz="14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71513" y="394315"/>
            <a:ext cx="7622193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and Contrast Table:</a:t>
            </a:r>
            <a:b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Alpha, p,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Value and Test Statistic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57292" y="553249"/>
            <a:ext cx="6872321" cy="631031"/>
          </a:xfrm>
          <a:prstGeom prst="rect">
            <a:avLst/>
          </a:prstGeom>
          <a:solidFill>
            <a:srgbClr val="0070C0">
              <a:alpha val="1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probability of an Alpha </a:t>
            </a: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(“False Positive”) </a:t>
            </a:r>
            <a:r>
              <a:rPr lang="en-US" alt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Error.</a:t>
            </a:r>
            <a:endParaRPr lang="en-US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92" y="1217263"/>
            <a:ext cx="72390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4354" y="6355646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0" y="733032"/>
            <a:ext cx="52292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829" y="2270435"/>
            <a:ext cx="684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the value of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from?</a:t>
            </a:r>
            <a:endParaRPr lang="en-US" sz="2400" dirty="0">
              <a:solidFill>
                <a:srgbClr val="2E75B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" y="3170846"/>
            <a:ext cx="824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the Sample data together with  a Test Statistic Distribution.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9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5903" y="768002"/>
            <a:ext cx="684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Test Statistic?</a:t>
            </a:r>
            <a:endParaRPr lang="en-US" sz="2400" dirty="0">
              <a:solidFill>
                <a:srgbClr val="2E75B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1229667"/>
            <a:ext cx="8058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There are 4 commonly-used Test Statistics: </a:t>
            </a:r>
            <a:r>
              <a:rPr lang="en-US" sz="2400" i="1" dirty="0" smtClean="0"/>
              <a:t>z, t, F</a:t>
            </a:r>
            <a:r>
              <a:rPr lang="en-US" sz="2400" dirty="0" smtClean="0"/>
              <a:t>, and </a:t>
            </a:r>
            <a:r>
              <a:rPr lang="el-GR" sz="2400" i="1" dirty="0" smtClean="0"/>
              <a:t>χ</a:t>
            </a:r>
            <a:r>
              <a:rPr lang="en-US" sz="2400" baseline="30000" dirty="0" smtClean="0"/>
              <a:t>2</a:t>
            </a:r>
          </a:p>
          <a:p>
            <a:pPr marL="285750" indent="-285750">
              <a:buFont typeface="Arial" charset="0"/>
              <a:buChar char="•"/>
            </a:pPr>
            <a:endParaRPr lang="en-US" sz="2400" baseline="300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Each has its own Probability Distribution, so that, for any value of the Test Statistic, we know its Probability.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Or, for any value of a Probability, we know the value of the Test Statistic with that Probability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7" y="3784212"/>
            <a:ext cx="6731001" cy="2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65127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2800" b="1" u="sng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be talking about </a:t>
            </a:r>
            <a:endParaRPr lang="en-US" sz="28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300" y="1769282"/>
            <a:ext cx="8267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Inferential Statistics:</a:t>
            </a:r>
            <a:endParaRPr lang="en-US" sz="2400" b="1" dirty="0" smtClean="0">
              <a:solidFill>
                <a:srgbClr val="2E75B6"/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We have </a:t>
            </a:r>
            <a:r>
              <a:rPr lang="en-US" sz="2400" u="sng" dirty="0" smtClean="0"/>
              <a:t>don’t</a:t>
            </a:r>
            <a:r>
              <a:rPr lang="en-US" sz="2400" dirty="0" smtClean="0"/>
              <a:t> have complete data for a Population or Process</a:t>
            </a:r>
          </a:p>
          <a:p>
            <a:pPr marL="1200150" lvl="2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We have to take a </a:t>
            </a:r>
            <a:r>
              <a:rPr lang="en-US" sz="2400" b="1" dirty="0" smtClean="0"/>
              <a:t>Sample</a:t>
            </a:r>
            <a:r>
              <a:rPr lang="en-US" sz="2400" dirty="0" smtClean="0"/>
              <a:t> or Samples of data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and then </a:t>
            </a:r>
            <a:r>
              <a:rPr lang="en-US" sz="2400" b="1" dirty="0" smtClean="0"/>
              <a:t>infer</a:t>
            </a:r>
            <a:r>
              <a:rPr lang="en-US" sz="2400" dirty="0" smtClean="0"/>
              <a:t> (estimate) statistical properties of the Population  or Process from the Sample data.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Statistics which involve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b="1" dirty="0" smtClean="0">
                <a:solidFill>
                  <a:srgbClr val="2E75B6"/>
                </a:solidFill>
              </a:rPr>
              <a:t>Probabilities or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b="1" dirty="0" smtClean="0">
                <a:solidFill>
                  <a:srgbClr val="2E75B6"/>
                </a:solidFill>
              </a:rPr>
              <a:t>Predictions</a:t>
            </a:r>
            <a:endParaRPr lang="en-US" sz="2400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967" y="384477"/>
            <a:ext cx="684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Statistic Distribution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2400" dirty="0">
              <a:solidFill>
                <a:srgbClr val="2E75B6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79264" y="1403570"/>
            <a:ext cx="34219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Probability Distribution 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a Test Statistic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531" y="3821886"/>
            <a:ext cx="8058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And we also know the </a:t>
            </a:r>
            <a:r>
              <a:rPr lang="en-US" sz="2400" u="sng" dirty="0" smtClean="0"/>
              <a:t>Cumulative Probability</a:t>
            </a:r>
            <a:r>
              <a:rPr lang="en-US" sz="2400" dirty="0" smtClean="0"/>
              <a:t> of a </a:t>
            </a:r>
            <a:r>
              <a:rPr lang="en-US" sz="2400" u="sng" dirty="0" smtClean="0"/>
              <a:t>range</a:t>
            </a:r>
            <a:r>
              <a:rPr lang="en-US" sz="2400" dirty="0" smtClean="0"/>
              <a:t> of values of the test statistic. This is the area under the curve above those values.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i="1" dirty="0"/>
              <a:t>p</a:t>
            </a:r>
            <a:r>
              <a:rPr lang="en-US" sz="2400" dirty="0" smtClean="0"/>
              <a:t> is one such Cumulative Probability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92036" y="2252656"/>
            <a:ext cx="2230622" cy="1260521"/>
            <a:chOff x="3034893" y="3768679"/>
            <a:chExt cx="2230622" cy="1260521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44129" y="3768679"/>
              <a:ext cx="1758878" cy="82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flipH="1">
              <a:off x="4452852" y="4045665"/>
              <a:ext cx="602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 5%</a:t>
              </a:r>
              <a:endParaRPr lang="en-US" sz="1400" dirty="0"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573663" y="4304699"/>
              <a:ext cx="100245" cy="2163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034893" y="4590314"/>
              <a:ext cx="20212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flipH="1">
              <a:off x="5036915" y="43827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cs typeface="Arial" pitchFamily="34" charset="0"/>
                </a:rPr>
                <a:t>z</a:t>
              </a:r>
              <a:endParaRPr lang="en-US" sz="1600" b="1" i="1" dirty="0"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523472" y="4425071"/>
              <a:ext cx="0" cy="33476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flipH="1">
              <a:off x="3930976" y="4721423"/>
              <a:ext cx="11251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cs typeface="Arial" pitchFamily="34" charset="0"/>
                </a:rPr>
                <a:t>z</a:t>
              </a:r>
              <a:r>
                <a:rPr lang="en-US" sz="1400" dirty="0" smtClean="0">
                  <a:cs typeface="Arial" pitchFamily="34" charset="0"/>
                </a:rPr>
                <a:t> = 1.645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4045665"/>
              <a:ext cx="582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95%</a:t>
              </a:r>
              <a:endParaRPr lang="en-US" sz="14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0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617" y="427339"/>
            <a:ext cx="68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calculated by a statistical test, using the Sample data and a Test Statistic Distribution</a:t>
            </a:r>
            <a:endParaRPr lang="en-US" sz="2400" dirty="0">
              <a:solidFill>
                <a:srgbClr val="2E75B6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64460" y="2034006"/>
            <a:ext cx="8617063" cy="1402599"/>
            <a:chOff x="76200" y="2530710"/>
            <a:chExt cx="8617063" cy="1402599"/>
          </a:xfrm>
        </p:grpSpPr>
        <p:grpSp>
          <p:nvGrpSpPr>
            <p:cNvPr id="40" name="Group 39"/>
            <p:cNvGrpSpPr/>
            <p:nvPr/>
          </p:nvGrpSpPr>
          <p:grpSpPr>
            <a:xfrm>
              <a:off x="3217144" y="2530710"/>
              <a:ext cx="2382352" cy="1402599"/>
              <a:chOff x="3318801" y="2530710"/>
              <a:chExt cx="2382352" cy="140259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318801" y="2530710"/>
                <a:ext cx="2151821" cy="1117498"/>
                <a:chOff x="2209800" y="2514600"/>
                <a:chExt cx="3609975" cy="1752600"/>
              </a:xfrm>
            </p:grpSpPr>
            <p:pic>
              <p:nvPicPr>
                <p:cNvPr id="65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800" y="2514600"/>
                  <a:ext cx="1819274" cy="1752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6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00501" y="2514600"/>
                  <a:ext cx="1819274" cy="1752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2" name="TextBox 61"/>
              <p:cNvSpPr txBox="1"/>
              <p:nvPr/>
            </p:nvSpPr>
            <p:spPr>
              <a:xfrm flipH="1">
                <a:off x="5472553" y="3412658"/>
                <a:ext cx="22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cs typeface="Arial" pitchFamily="34" charset="0"/>
                  </a:rPr>
                  <a:t>z</a:t>
                </a:r>
                <a:endParaRPr lang="en-US" sz="1400" b="1" dirty="0">
                  <a:cs typeface="Arial" pitchFamily="34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4846640" y="3147525"/>
                <a:ext cx="0" cy="5302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 flipH="1">
                <a:off x="4641764" y="3625532"/>
                <a:ext cx="4406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cs typeface="Arial" pitchFamily="34" charset="0"/>
                  </a:rPr>
                  <a:t>1.2</a:t>
                </a:r>
                <a:endParaRPr 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41" name="Right Arrow 40"/>
            <p:cNvSpPr/>
            <p:nvPr/>
          </p:nvSpPr>
          <p:spPr>
            <a:xfrm>
              <a:off x="1656577" y="3069674"/>
              <a:ext cx="425201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200" y="2960464"/>
                  <a:ext cx="1447800" cy="7577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 data</a:t>
                  </a:r>
                </a:p>
                <a:p>
                  <a:pPr algn="ctr"/>
                  <a:r>
                    <a:rPr lang="en-US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163, 182, 177,  ...</a:t>
                  </a:r>
                </a:p>
                <a:p>
                  <a:pPr algn="ctr"/>
                  <a:r>
                    <a:rPr lang="en-US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dirty="0" smtClean="0">
                              <a:latin typeface="Cambria Math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400" i="1" dirty="0">
                              <a:latin typeface="Cambria Math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el-GR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</a:t>
                  </a:r>
                  <a:endPara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960464"/>
                  <a:ext cx="1447800" cy="75770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94" b="-47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2067589" y="3068186"/>
              <a:ext cx="751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Times New Roman" panose="02020603050405020304" pitchFamily="18" charset="0"/>
                </a:rPr>
                <a:t>z = 1.2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2851399" y="3069674"/>
              <a:ext cx="425201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133113" y="2541618"/>
              <a:ext cx="2151821" cy="1117498"/>
              <a:chOff x="2209800" y="2514600"/>
              <a:chExt cx="3609975" cy="1752600"/>
            </a:xfrm>
          </p:grpSpPr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2514600"/>
                <a:ext cx="1819274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000501" y="2514600"/>
                <a:ext cx="1819274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6" name="Straight Connector 45"/>
            <p:cNvCxnSpPr/>
            <p:nvPr/>
          </p:nvCxnSpPr>
          <p:spPr>
            <a:xfrm flipH="1">
              <a:off x="6096000" y="3594901"/>
              <a:ext cx="22605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flipH="1">
              <a:off x="8342255" y="3434151"/>
              <a:ext cx="192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cs typeface="Arial" pitchFamily="34" charset="0"/>
                </a:rPr>
                <a:t>z</a:t>
              </a:r>
              <a:endParaRPr lang="en-US" sz="1400" b="1" dirty="0"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660952" y="3158433"/>
              <a:ext cx="0" cy="53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660952" y="3290464"/>
              <a:ext cx="68616" cy="68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741191" y="3438172"/>
              <a:ext cx="152847" cy="1528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8044364" y="3560036"/>
              <a:ext cx="25230" cy="25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660952" y="3376812"/>
              <a:ext cx="145791" cy="1457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897335" y="3513831"/>
              <a:ext cx="77190" cy="771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flipH="1">
              <a:off x="7441269" y="3625531"/>
              <a:ext cx="45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1.2</a:t>
              </a:r>
              <a:endParaRPr lang="en-US" sz="1400" b="1" dirty="0"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flipH="1">
              <a:off x="7711723" y="3004544"/>
              <a:ext cx="981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cs typeface="Arial" pitchFamily="34" charset="0"/>
                </a:rPr>
                <a:t>p = 11.5%</a:t>
              </a:r>
              <a:endParaRPr lang="en-US" sz="1400" b="1" dirty="0">
                <a:cs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7831848" y="3251683"/>
              <a:ext cx="147029" cy="19483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ight Arrow 56"/>
            <p:cNvSpPr/>
            <p:nvPr/>
          </p:nvSpPr>
          <p:spPr>
            <a:xfrm>
              <a:off x="5569142" y="3069674"/>
              <a:ext cx="425201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3217144" y="3585266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264460" y="3436604"/>
            <a:ext cx="25732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(The statistical test uses the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Sample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data to calculate a value for the Test Statistic.)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46612" y="3526304"/>
            <a:ext cx="26411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(Plot it on the horizontal axis of the Probability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Distribution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the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Test Statistic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96647" y="3465159"/>
            <a:ext cx="2433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(Calculate the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Cumulative Probability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from that point outward)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9862" y="5056038"/>
            <a:ext cx="83327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i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en-US" i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= 1.2 is the </a:t>
            </a:r>
            <a:r>
              <a:rPr lang="en-US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Test Statistic value. It is a point value on the Test Statistic axis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i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= 11.5% is the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-value associated with z = 1.2. It is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Cumulative Probability represented as an area under the curve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the Probability Distribution.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967" y="384477"/>
            <a:ext cx="6843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we learned so far?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(concept flow diagram version) 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5782238" y="4537781"/>
            <a:ext cx="1905000" cy="1263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0783" y="4499560"/>
            <a:ext cx="1905000" cy="1302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038" y="497954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cs typeface="Arial" panose="020B0604020202020204" pitchFamily="34" charset="0"/>
              </a:rPr>
              <a:t>p</a:t>
            </a:r>
            <a:r>
              <a:rPr lang="en-US" b="1" u="sng" dirty="0" smtClean="0">
                <a:cs typeface="Arial" panose="020B0604020202020204" pitchFamily="34" charset="0"/>
              </a:rPr>
              <a:t>-value, </a:t>
            </a:r>
            <a:r>
              <a:rPr lang="en-US" b="1" i="1" u="sng" dirty="0" smtClean="0">
                <a:cs typeface="Arial" panose="020B0604020202020204" pitchFamily="34" charset="0"/>
              </a:rPr>
              <a:t>p</a:t>
            </a:r>
            <a:endParaRPr lang="en-US" b="1" i="1" u="sng" dirty="0"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3949" y="4584909"/>
            <a:ext cx="16415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Test Statistic </a:t>
            </a:r>
            <a:r>
              <a:rPr lang="en-US" b="1" dirty="0" smtClean="0">
                <a:cs typeface="Arial" panose="020B0604020202020204" pitchFamily="34" charset="0"/>
              </a:rPr>
              <a:t>value</a:t>
            </a:r>
          </a:p>
          <a:p>
            <a:pPr algn="ctr"/>
            <a:endParaRPr lang="en-US" sz="700" b="1" dirty="0"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cs typeface="Arial" panose="020B0604020202020204" pitchFamily="34" charset="0"/>
              </a:rPr>
              <a:t>(calculated from Sample data)</a:t>
            </a:r>
            <a:endParaRPr lang="en-US" sz="1400" b="1" dirty="0"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90580" y="4654159"/>
            <a:ext cx="2786581" cy="523220"/>
            <a:chOff x="3630195" y="1449372"/>
            <a:chExt cx="2254572" cy="523220"/>
          </a:xfrm>
        </p:grpSpPr>
        <p:sp>
          <p:nvSpPr>
            <p:cNvPr id="41" name="TextBox 40"/>
            <p:cNvSpPr txBox="1"/>
            <p:nvPr/>
          </p:nvSpPr>
          <p:spPr>
            <a:xfrm>
              <a:off x="4063691" y="1449372"/>
              <a:ext cx="1450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marks the boundary of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flipH="1">
              <a:off x="5540745" y="1598551"/>
              <a:ext cx="344022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ight Arrow 42"/>
            <p:cNvSpPr/>
            <p:nvPr/>
          </p:nvSpPr>
          <p:spPr>
            <a:xfrm flipH="1">
              <a:off x="3630195" y="1598551"/>
              <a:ext cx="344022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93003" y="5278483"/>
            <a:ext cx="2399273" cy="523220"/>
            <a:chOff x="3263706" y="1314012"/>
            <a:chExt cx="2399273" cy="523220"/>
          </a:xfrm>
        </p:grpSpPr>
        <p:sp>
          <p:nvSpPr>
            <p:cNvPr id="53" name="Right Arrow 52"/>
            <p:cNvSpPr/>
            <p:nvPr/>
          </p:nvSpPr>
          <p:spPr>
            <a:xfrm>
              <a:off x="3263706" y="1423222"/>
              <a:ext cx="330604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21742" y="1314012"/>
              <a:ext cx="2141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is the area under the curve bounded by the 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5051960" y="5410200"/>
            <a:ext cx="330604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95405" y="3403184"/>
            <a:ext cx="218643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A Cumulative Probability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pictured as an area under the curve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82238" y="3390237"/>
            <a:ext cx="1969478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a numerical value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pictured as a point on the horizontal (</a:t>
            </a:r>
            <a:r>
              <a:rPr lang="en-US" sz="1600" b="1" i="1" dirty="0" smtClean="0"/>
              <a:t>t</a:t>
            </a:r>
            <a:r>
              <a:rPr lang="en-US" sz="1600" b="1" dirty="0" smtClean="0"/>
              <a:t>) axis</a:t>
            </a:r>
          </a:p>
        </p:txBody>
      </p:sp>
      <p:sp>
        <p:nvSpPr>
          <p:cNvPr id="59" name="Right Arrow 58"/>
          <p:cNvSpPr/>
          <p:nvPr/>
        </p:nvSpPr>
        <p:spPr>
          <a:xfrm flipH="1">
            <a:off x="2305833" y="6097905"/>
            <a:ext cx="3910405" cy="27432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58" y="5905500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38" y="5905500"/>
            <a:ext cx="695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751714" y="4993396"/>
            <a:ext cx="145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(start here)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483" y="5893653"/>
            <a:ext cx="1539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smtClean="0"/>
              <a:t>(close-up </a:t>
            </a:r>
            <a:r>
              <a:rPr lang="en-US" sz="1600" dirty="0"/>
              <a:t>of  the right tail of the curve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8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22973"/>
              </p:ext>
            </p:extLst>
          </p:nvPr>
        </p:nvGraphicFramePr>
        <p:xfrm>
          <a:off x="377120" y="1482389"/>
          <a:ext cx="8493605" cy="43811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5795"/>
                <a:gridCol w="1351604"/>
                <a:gridCol w="1716988"/>
                <a:gridCol w="242383"/>
                <a:gridCol w="1548104"/>
                <a:gridCol w="2128731"/>
              </a:tblGrid>
              <a:tr h="6670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p</a:t>
                      </a:r>
                      <a:endParaRPr lang="en-US" sz="1800" b="1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Test Statistic </a:t>
                      </a:r>
                      <a:r>
                        <a:rPr lang="en-US" sz="1800" b="1" dirty="0" smtClean="0">
                          <a:effectLst/>
                        </a:rPr>
                        <a:t>value </a:t>
                      </a:r>
                      <a:r>
                        <a:rPr lang="en-US" sz="1800" b="0" dirty="0" smtClean="0">
                          <a:effectLst/>
                        </a:rPr>
                        <a:t>(e.g. t)</a:t>
                      </a:r>
                      <a:endParaRPr lang="en-US" sz="1800" b="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53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What is it</a:t>
                      </a:r>
                      <a:r>
                        <a:rPr lang="en-US" sz="1800" b="1" dirty="0" smtClean="0">
                          <a:effectLst/>
                        </a:rPr>
                        <a:t>?</a:t>
                      </a:r>
                      <a:endParaRPr lang="en-US" sz="1800" b="1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a Cumulative Probability</a:t>
                      </a:r>
                      <a:endParaRPr lang="en-US" sz="1800" dirty="0" smtClean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a value of the Test Statistic</a:t>
                      </a:r>
                      <a:endParaRPr lang="en-US" sz="1800" dirty="0" smtClean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164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How is it  pictured?</a:t>
                      </a:r>
                      <a:endParaRPr lang="en-US" sz="1800" b="1" dirty="0" smtClean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an </a:t>
                      </a:r>
                      <a:r>
                        <a:rPr lang="en-US" sz="1800" u="sng" dirty="0" smtClean="0">
                          <a:effectLst/>
                        </a:rPr>
                        <a:t>area</a:t>
                      </a:r>
                      <a:r>
                        <a:rPr lang="en-US" sz="1800" dirty="0" smtClean="0">
                          <a:effectLst/>
                        </a:rPr>
                        <a:t> under the curve of the Distribution of the Test Statistic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a </a:t>
                      </a:r>
                      <a:r>
                        <a:rPr lang="en-US" sz="1800" u="sng" dirty="0" smtClean="0">
                          <a:effectLst/>
                        </a:rPr>
                        <a:t>point</a:t>
                      </a:r>
                      <a:r>
                        <a:rPr lang="en-US" sz="1800" dirty="0" smtClean="0">
                          <a:effectLst/>
                        </a:rPr>
                        <a:t> on the horizontal axis of the Distribution of the Test Statistic</a:t>
                      </a:r>
                      <a:endParaRPr lang="en-US" sz="1800" dirty="0" smtClean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0006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Boundary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Test Statistic value marks its boundary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Forms the boundary for </a:t>
                      </a:r>
                      <a:r>
                        <a:rPr lang="en-US" sz="1800" i="1" dirty="0">
                          <a:effectLst/>
                        </a:rPr>
                        <a:t>p</a:t>
                      </a:r>
                      <a:endParaRPr lang="en-US" sz="1800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0006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How is its value determined?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area bounded by the Test Statistic value 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calculated from Sample Data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3967" y="384477"/>
            <a:ext cx="6843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we learned so far?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(compare-and-contrast table version)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80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1746" y="399689"/>
            <a:ext cx="8307091" cy="1982108"/>
          </a:xfrm>
          <a:prstGeom prst="rect">
            <a:avLst/>
          </a:prstGeom>
          <a:solidFill>
            <a:srgbClr val="2E75B6">
              <a:alpha val="1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Alpha,</a:t>
            </a:r>
            <a:r>
              <a:rPr lang="el-GR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Level of Significance.</a:t>
            </a:r>
          </a:p>
          <a:p>
            <a:pPr algn="ctr"/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highest value for </a:t>
            </a:r>
            <a:r>
              <a:rPr lang="en-US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we are willing to tolerate and still call the result of the test “Statistically Significant.”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9334" y="3234900"/>
            <a:ext cx="6766247" cy="1859105"/>
            <a:chOff x="1037892" y="1007578"/>
            <a:chExt cx="6766247" cy="185910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694808" y="1220366"/>
              <a:ext cx="0" cy="1499258"/>
            </a:xfrm>
            <a:prstGeom prst="line">
              <a:avLst/>
            </a:prstGeom>
            <a:ln w="28575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588263" y="1917608"/>
              <a:ext cx="5215876" cy="126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80636" y="1045325"/>
              <a:ext cx="691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10%</a:t>
              </a:r>
              <a:endParaRPr lang="en-US" sz="16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9989" y="2528129"/>
              <a:ext cx="520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0%</a:t>
              </a:r>
              <a:endParaRPr lang="en-US" sz="16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5042" y="1748612"/>
              <a:ext cx="1134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α </a:t>
              </a:r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= 5%</a:t>
              </a:r>
              <a:r>
                <a:rPr lang="en-US" sz="1400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US" sz="14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63567" y="2015787"/>
              <a:ext cx="2705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Statistically</a:t>
              </a:r>
              <a:r>
                <a:rPr lang="en-US" sz="1600" b="1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Significant</a:t>
              </a:r>
              <a:endParaRPr lang="en-US" sz="1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3567" y="1477459"/>
              <a:ext cx="320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Not Statistically Significant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31505" y="1613965"/>
              <a:ext cx="1859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Probability</a:t>
              </a:r>
            </a:p>
            <a:p>
              <a:pPr algn="ctr"/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 of </a:t>
              </a:r>
              <a:r>
                <a:rPr lang="el-GR" b="1" i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α</a:t>
              </a:r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  Error</a:t>
              </a:r>
              <a:endParaRPr lang="en-US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2694809" y="2713005"/>
              <a:ext cx="5109330" cy="6619"/>
            </a:xfrm>
            <a:prstGeom prst="line">
              <a:avLst/>
            </a:prstGeom>
            <a:ln w="28575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1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9334" y="2160439"/>
            <a:ext cx="7186158" cy="1859105"/>
            <a:chOff x="1009334" y="2172250"/>
            <a:chExt cx="7186158" cy="1859105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2617309"/>
              <a:ext cx="914400" cy="1236261"/>
              <a:chOff x="2832437" y="4794996"/>
              <a:chExt cx="914400" cy="123626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869692" y="4794996"/>
                <a:ext cx="864108" cy="12362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32437" y="4837442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 smtClean="0"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lang="en-US" sz="1600" b="1" dirty="0" smtClean="0">
                    <a:latin typeface="Arial" charset="0"/>
                    <a:ea typeface="Arial" charset="0"/>
                    <a:cs typeface="Arial" charset="0"/>
                  </a:rPr>
                  <a:t> = 8%</a:t>
                </a:r>
                <a:endParaRPr lang="en-US" sz="16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009334" y="2172250"/>
              <a:ext cx="7186158" cy="1859105"/>
              <a:chOff x="1037892" y="1007578"/>
              <a:chExt cx="7186158" cy="185910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694808" y="1220366"/>
                <a:ext cx="0" cy="1499258"/>
              </a:xfrm>
              <a:prstGeom prst="line">
                <a:avLst/>
              </a:prstGeom>
              <a:ln w="28575">
                <a:solidFill>
                  <a:srgbClr val="2E75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588263" y="1917608"/>
                <a:ext cx="5215876" cy="1266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080636" y="1114083"/>
                <a:ext cx="6918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10%</a:t>
                </a:r>
                <a:endParaRPr lang="en-US" sz="1600" b="1" dirty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19989" y="2528129"/>
                <a:ext cx="5206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0%</a:t>
                </a:r>
                <a:endParaRPr lang="en-US" sz="1600" b="1" dirty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14348" y="1655155"/>
                <a:ext cx="1134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α </a:t>
                </a:r>
                <a:r>
                  <a:rPr lang="en-US" b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= 5%</a:t>
                </a:r>
                <a:r>
                  <a:rPr lang="en-US" sz="1400" b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1400" b="1" dirty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37365" y="1470489"/>
                <a:ext cx="3886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lang="en-US" b="1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</a:rPr>
                  <a:t> &gt;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</a:rPr>
                  <a:t>α: </a:t>
                </a:r>
                <a:r>
                  <a:rPr lang="en-US" b="1" u="sng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</a:rPr>
                  <a:t>Not</a:t>
                </a:r>
                <a:r>
                  <a:rPr lang="en-US" b="1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</a:rPr>
                  <a:t> Statistically Significant</a:t>
                </a:r>
                <a:endParaRPr lang="en-US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431505" y="1613965"/>
                <a:ext cx="1859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Probability</a:t>
                </a:r>
              </a:p>
              <a:p>
                <a:pPr algn="ctr"/>
                <a:r>
                  <a:rPr lang="en-US" b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 of </a:t>
                </a:r>
                <a:r>
                  <a:rPr lang="el-GR" b="1" i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α</a:t>
                </a:r>
                <a:r>
                  <a:rPr lang="en-US" b="1" dirty="0" smtClean="0">
                    <a:solidFill>
                      <a:srgbClr val="2E75B6"/>
                    </a:solidFill>
                    <a:latin typeface="Arial" charset="0"/>
                    <a:ea typeface="Arial" charset="0"/>
                    <a:cs typeface="Arial" charset="0"/>
                  </a:rPr>
                  <a:t>  Error</a:t>
                </a:r>
                <a:endParaRPr lang="en-US" b="1" dirty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022886" y="4248144"/>
            <a:ext cx="6933928" cy="1905000"/>
            <a:chOff x="914400" y="4419600"/>
            <a:chExt cx="6933928" cy="1905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42408" y="4538544"/>
              <a:ext cx="0" cy="1499258"/>
            </a:xfrm>
            <a:prstGeom prst="line">
              <a:avLst/>
            </a:prstGeom>
            <a:ln w="28575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428110" y="5284021"/>
              <a:ext cx="511569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28236" y="4419600"/>
              <a:ext cx="691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10%</a:t>
              </a:r>
              <a:endParaRPr lang="en-US" sz="16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7589" y="5846307"/>
              <a:ext cx="520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0%</a:t>
              </a:r>
              <a:endParaRPr lang="en-US" sz="16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08807" y="5320288"/>
              <a:ext cx="353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b="1" i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  <a:r>
                <a:rPr lang="en-US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1" u="sng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&lt;</a:t>
              </a:r>
              <a:r>
                <a:rPr lang="en-US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1" i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α:  </a:t>
              </a:r>
              <a:r>
                <a:rPr lang="en-US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Statistically</a:t>
              </a:r>
              <a:r>
                <a:rPr lang="en-US" sz="1600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Significant</a:t>
              </a:r>
              <a:endParaRPr lang="en-US" sz="1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00402" y="5486400"/>
              <a:ext cx="914398" cy="593348"/>
              <a:chOff x="3886200" y="5435323"/>
              <a:chExt cx="914398" cy="59334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86200" y="5435323"/>
                <a:ext cx="864108" cy="5933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24299" y="5560067"/>
                <a:ext cx="8762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lang="en-US" sz="1600" b="1" dirty="0" smtClean="0">
                    <a:latin typeface="Arial" charset="0"/>
                    <a:ea typeface="Arial" charset="0"/>
                    <a:cs typeface="Arial" charset="0"/>
                  </a:rPr>
                  <a:t> = 4%</a:t>
                </a:r>
                <a:endParaRPr lang="en-US" sz="16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6200000">
              <a:off x="344538" y="5108406"/>
              <a:ext cx="178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Probability</a:t>
              </a:r>
            </a:p>
            <a:p>
              <a:pPr algn="ctr"/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 of </a:t>
              </a:r>
              <a:r>
                <a:rPr lang="el-GR" b="1" i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α</a:t>
              </a:r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  Error</a:t>
              </a:r>
              <a:endParaRPr lang="en-US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16484" y="5065077"/>
              <a:ext cx="1134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α </a:t>
              </a:r>
              <a:r>
                <a:rPr lang="en-US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= 5%</a:t>
              </a:r>
              <a:r>
                <a:rPr lang="en-US" sz="1400" b="1" dirty="0" smtClean="0">
                  <a:solidFill>
                    <a:srgbClr val="2E75B6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US" sz="14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99772" y="724515"/>
            <a:ext cx="8235042" cy="783799"/>
          </a:xfrm>
          <a:prstGeom prst="rect">
            <a:avLst/>
          </a:prstGeom>
          <a:solidFill>
            <a:srgbClr val="2E75B6">
              <a:alpha val="1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Alpha, </a:t>
            </a:r>
            <a:r>
              <a:rPr lang="en-US" sz="2000" b="1" i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α, </a:t>
            </a:r>
            <a:r>
              <a:rPr lang="en-US" altLang="en-US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highest value for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we are willing to tolerate and still call the result of the test “Statistically Significant.”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608" y="598572"/>
            <a:ext cx="684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the value of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from?</a:t>
            </a:r>
            <a:endParaRPr lang="en-US" sz="2400" dirty="0">
              <a:solidFill>
                <a:srgbClr val="2E75B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018" y="1219085"/>
            <a:ext cx="7331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selected by the person performing the test.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(This is Step 2 of the 5-step method for Hypothesis Testing.)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commonly, </a:t>
            </a:r>
            <a:r>
              <a:rPr lang="el-GR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5% is selected.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0505" y="2959642"/>
            <a:ext cx="476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l-GR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is called the Level of Significance.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100% - the Level of Confidence.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85047" y="3894049"/>
            <a:ext cx="5716745" cy="2674106"/>
            <a:chOff x="1385047" y="3594007"/>
            <a:chExt cx="5716745" cy="2674106"/>
          </a:xfrm>
        </p:grpSpPr>
        <p:grpSp>
          <p:nvGrpSpPr>
            <p:cNvPr id="6" name="Group 5"/>
            <p:cNvGrpSpPr/>
            <p:nvPr/>
          </p:nvGrpSpPr>
          <p:grpSpPr>
            <a:xfrm>
              <a:off x="1385047" y="3594007"/>
              <a:ext cx="5716745" cy="2127643"/>
              <a:chOff x="1736721" y="1295400"/>
              <a:chExt cx="5716745" cy="2127643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703" y="2193891"/>
                <a:ext cx="963958" cy="1229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060115" y="1572444"/>
                <a:ext cx="1054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60115" y="1457969"/>
                <a:ext cx="23933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So, I'll select </a:t>
                </a:r>
                <a:r>
                  <a:rPr lang="el-GR" i="1" dirty="0" smtClean="0">
                    <a:latin typeface="Arial" charset="0"/>
                    <a:ea typeface="Arial" charset="0"/>
                    <a:cs typeface="Arial" charset="0"/>
                  </a:rPr>
                  <a:t>α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= 5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%.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5110725" y="1847260"/>
                <a:ext cx="298546" cy="302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1736721" y="1295400"/>
                <a:ext cx="313996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I want to be 95% confident of avoiding an Alpha Error.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245430" y="1949781"/>
                <a:ext cx="298546" cy="302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2095766" y="5868003"/>
              <a:ext cx="4868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Reproduced by permission of John Wiley and Sons</a:t>
              </a:r>
            </a:p>
            <a:p>
              <a:pPr algn="ctr"/>
              <a:r>
                <a:rPr lang="en-US" sz="1000" dirty="0" smtClean="0"/>
                <a:t>from the book Statistics from A to Z – Confusing Concepts Clarified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5433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608" y="712876"/>
            <a:ext cx="684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we get to select the value for Alpha, why wouldn’t we always select something like </a:t>
            </a:r>
          </a:p>
          <a:p>
            <a:pPr algn="ctr"/>
            <a:r>
              <a:rPr lang="el-GR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0.0001%  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27607" y="2236034"/>
            <a:ext cx="68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ecause,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Probability of an Alpha Error means a higher Probability of a Beta Error </a:t>
            </a:r>
            <a:endParaRPr lang="en-US" sz="2400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98" y="3686536"/>
            <a:ext cx="5889812" cy="1967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607" y="5515830"/>
            <a:ext cx="6387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</a:t>
            </a:r>
            <a:r>
              <a:rPr lang="en-US" sz="1200" dirty="0" smtClean="0"/>
              <a:t>rom the book Statistics from A to Z – Confusing Concepts Clarified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46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516" y="1556983"/>
            <a:ext cx="8261820" cy="2050572"/>
            <a:chOff x="174390" y="1453729"/>
            <a:chExt cx="8261820" cy="205057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90" y="2133934"/>
              <a:ext cx="857471" cy="109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853717" y="1453996"/>
              <a:ext cx="976918" cy="584508"/>
            </a:xfrm>
            <a:prstGeom prst="wedgeEllipseCallout">
              <a:avLst>
                <a:gd name="adj1" fmla="val -51788"/>
                <a:gd name="adj2" fmla="val 6859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6035" y="2344498"/>
              <a:ext cx="1172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right-tailed</a:t>
              </a:r>
              <a:endParaRPr lang="en-US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3911" y="2890010"/>
              <a:ext cx="1447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Test Statistic Distribution</a:t>
              </a:r>
              <a:endParaRPr lang="en-US" sz="1600" b="1" dirty="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8134" y="1970213"/>
              <a:ext cx="2122202" cy="84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flipH="1">
              <a:off x="7544462" y="2252421"/>
              <a:ext cx="891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cs typeface="Arial" pitchFamily="34" charset="0"/>
                </a:rPr>
                <a:t>α</a:t>
              </a:r>
              <a:r>
                <a:rPr lang="en-US" sz="1600" b="1" dirty="0" smtClean="0">
                  <a:cs typeface="Arial" pitchFamily="34" charset="0"/>
                </a:rPr>
                <a:t> = 5%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616559" y="2531509"/>
              <a:ext cx="120952" cy="2217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759932" y="2819465"/>
              <a:ext cx="24387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08482" y="2252111"/>
              <a:ext cx="471009" cy="420902"/>
            </a:xfrm>
            <a:prstGeom prst="rightArrow">
              <a:avLst>
                <a:gd name="adj1" fmla="val 50000"/>
                <a:gd name="adj2" fmla="val 4721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6312" y="1453729"/>
              <a:ext cx="1068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  </a:t>
              </a:r>
              <a:r>
                <a:rPr lang="en-US" sz="1600" b="1" dirty="0" smtClean="0">
                  <a:cs typeface="Times New Roman" panose="02020603050405020304" pitchFamily="18" charset="0"/>
                </a:rPr>
                <a:t>I select</a:t>
              </a:r>
            </a:p>
            <a:p>
              <a:pPr algn="ctr"/>
              <a:r>
                <a:rPr lang="en-US" sz="1600" b="1" dirty="0"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cs typeface="Times New Roman" panose="02020603050405020304" pitchFamily="18" charset="0"/>
                </a:rPr>
                <a:t>  </a:t>
              </a:r>
              <a:r>
                <a:rPr lang="el-GR" sz="1600" b="1" i="1" dirty="0" smtClean="0">
                  <a:cs typeface="Times New Roman" panose="02020603050405020304" pitchFamily="18" charset="0"/>
                </a:rPr>
                <a:t>α</a:t>
              </a:r>
              <a:r>
                <a:rPr lang="en-US" sz="1600" b="1" dirty="0" smtClean="0">
                  <a:cs typeface="Times New Roman" panose="02020603050405020304" pitchFamily="18" charset="0"/>
                </a:rPr>
                <a:t> = 5%</a:t>
              </a:r>
              <a:endParaRPr lang="en-US" sz="1600" b="1" dirty="0"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738752" y="1984567"/>
              <a:ext cx="1980557" cy="899924"/>
              <a:chOff x="2209800" y="2514600"/>
              <a:chExt cx="3609975" cy="175260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2514600"/>
                <a:ext cx="1819275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000500" y="2514600"/>
                <a:ext cx="1819275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" name="Straight Connector 13"/>
            <p:cNvCxnSpPr/>
            <p:nvPr/>
          </p:nvCxnSpPr>
          <p:spPr>
            <a:xfrm flipH="1">
              <a:off x="1662911" y="2824460"/>
              <a:ext cx="21339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21394" y="2308674"/>
              <a:ext cx="74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and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2292" y="2308674"/>
              <a:ext cx="74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and 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6805256" y="2919526"/>
              <a:ext cx="1357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cs typeface="Arial" pitchFamily="34" charset="0"/>
                </a:rPr>
                <a:t>Critical Value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7524241" y="2647228"/>
              <a:ext cx="0" cy="32440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013967" y="384477"/>
            <a:ext cx="68435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Alpha, </a:t>
            </a:r>
            <a:r>
              <a:rPr lang="en-US" sz="2400" b="1" i="1" dirty="0" smtClean="0">
                <a:solidFill>
                  <a:srgbClr val="2E75B6"/>
                </a:solidFill>
              </a:rPr>
              <a:t>α</a:t>
            </a:r>
            <a:endParaRPr lang="en-US" sz="2400" b="1" i="1" dirty="0">
              <a:solidFill>
                <a:srgbClr val="2E75B6"/>
              </a:solidFill>
              <a:latin typeface="Arial" charset="0"/>
              <a:ea typeface="Calibri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582" y="4551305"/>
            <a:ext cx="808436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value for Alpha is selected by the tester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That value is plotted as a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Cumulative Probability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– a shaded area under the curve of the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Test Statistic Distribution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boundary of that area is calculated to be the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Critical Value 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0558" y="3694232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687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94383"/>
              </p:ext>
            </p:extLst>
          </p:nvPr>
        </p:nvGraphicFramePr>
        <p:xfrm>
          <a:off x="418062" y="1856854"/>
          <a:ext cx="8310282" cy="41957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5795"/>
                <a:gridCol w="1568832"/>
                <a:gridCol w="1397477"/>
                <a:gridCol w="242383"/>
                <a:gridCol w="1837851"/>
                <a:gridCol w="1757944"/>
              </a:tblGrid>
              <a:tr h="6670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Alpha, </a:t>
                      </a:r>
                      <a:r>
                        <a:rPr lang="en-US" sz="1800" b="1" i="1" dirty="0">
                          <a:effectLst/>
                        </a:rPr>
                        <a:t>α</a:t>
                      </a:r>
                      <a:endParaRPr lang="en-US" sz="1800" b="1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p</a:t>
                      </a:r>
                      <a:endParaRPr lang="en-US" sz="1800" b="1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Critical Value of Test Statistic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Test Statistic value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53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What is it?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How is it  pictured?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 Cumulative Probability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 value of the Test Statistic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an </a:t>
                      </a:r>
                      <a:r>
                        <a:rPr lang="en-US" sz="1800" u="sng" dirty="0">
                          <a:effectLst/>
                        </a:rPr>
                        <a:t>area</a:t>
                      </a:r>
                      <a:r>
                        <a:rPr lang="en-US" sz="1800" dirty="0">
                          <a:effectLst/>
                        </a:rPr>
                        <a:t> under the curve of the Distribution of the Test Statistic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 </a:t>
                      </a:r>
                      <a:r>
                        <a:rPr lang="en-US" sz="1800" u="sng">
                          <a:effectLst/>
                        </a:rPr>
                        <a:t>point</a:t>
                      </a:r>
                      <a:r>
                        <a:rPr lang="en-US" sz="1800">
                          <a:effectLst/>
                        </a:rPr>
                        <a:t> on the horizontal axis of the Distribution of the Test Statistic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06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Boundary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Critical Value marks its boundary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Test Statistic value marks its boundary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Forms the boundary for Alpha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Forms the boundary for p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0006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How is its value determined?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Selected by the tester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area bounded by the Test Statistic value 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boundary of the Alpha area 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calculated from Sample Data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5874" y="6052644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151405" y="442208"/>
            <a:ext cx="68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Adding the information about Alpha and the Critical Value (we’re almost done):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2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9700" y="180185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</a:t>
            </a:r>
            <a:b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-- even for intelligent, technical people</a:t>
            </a:r>
            <a:endParaRPr lang="en-US" sz="28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369041"/>
            <a:ext cx="7696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345" y="1078979"/>
            <a:ext cx="1905000" cy="1142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4278469"/>
            <a:ext cx="1905000" cy="1263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9345" y="4240248"/>
            <a:ext cx="1905000" cy="130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2453" y="998738"/>
            <a:ext cx="1905001" cy="12212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188" y="1211238"/>
            <a:ext cx="18927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Alpha, </a:t>
            </a:r>
            <a:r>
              <a:rPr lang="el-GR" b="1" i="1" u="sng" dirty="0" smtClean="0">
                <a:cs typeface="Arial" panose="020B0604020202020204" pitchFamily="34" charset="0"/>
              </a:rPr>
              <a:t>α</a:t>
            </a:r>
            <a:endParaRPr lang="en-US" b="1" i="1" u="sng" dirty="0" smtClean="0"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cs typeface="Arial" panose="020B0604020202020204" pitchFamily="34" charset="0"/>
              </a:rPr>
              <a:t>selected by us)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9167" y="1286115"/>
            <a:ext cx="11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Critical Value</a:t>
            </a:r>
            <a:endParaRPr lang="en-US" b="1" u="sng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72022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cs typeface="Arial" panose="020B0604020202020204" pitchFamily="34" charset="0"/>
              </a:rPr>
              <a:t>p</a:t>
            </a:r>
            <a:r>
              <a:rPr lang="en-US" b="1" u="sng" dirty="0" smtClean="0">
                <a:cs typeface="Arial" panose="020B0604020202020204" pitchFamily="34" charset="0"/>
              </a:rPr>
              <a:t>-value, </a:t>
            </a:r>
            <a:r>
              <a:rPr lang="en-US" b="1" i="1" u="sng" dirty="0" smtClean="0">
                <a:cs typeface="Arial" panose="020B0604020202020204" pitchFamily="34" charset="0"/>
              </a:rPr>
              <a:t>p</a:t>
            </a:r>
            <a:endParaRPr lang="en-US" b="1" i="1" u="sng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2511" y="4325597"/>
            <a:ext cx="16415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Test Statistic </a:t>
            </a:r>
            <a:r>
              <a:rPr lang="en-US" b="1" dirty="0" smtClean="0">
                <a:cs typeface="Arial" panose="020B0604020202020204" pitchFamily="34" charset="0"/>
              </a:rPr>
              <a:t>value</a:t>
            </a:r>
          </a:p>
          <a:p>
            <a:pPr algn="ctr"/>
            <a:endParaRPr lang="en-US" sz="700" b="1" dirty="0"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cs typeface="Arial" panose="020B0604020202020204" pitchFamily="34" charset="0"/>
              </a:rPr>
              <a:t>(calculated from Sample data)</a:t>
            </a:r>
            <a:endParaRPr lang="en-US" sz="1400" b="1" dirty="0"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09142" y="4394847"/>
            <a:ext cx="2786581" cy="523220"/>
            <a:chOff x="3630195" y="1449372"/>
            <a:chExt cx="2254572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4063691" y="1449372"/>
              <a:ext cx="1450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marks the boundary of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5540745" y="1598551"/>
              <a:ext cx="344022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3630195" y="1598551"/>
              <a:ext cx="344022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0525" y="1116048"/>
            <a:ext cx="2991625" cy="523220"/>
            <a:chOff x="3267010" y="1321085"/>
            <a:chExt cx="2991625" cy="523220"/>
          </a:xfrm>
        </p:grpSpPr>
        <p:sp>
          <p:nvSpPr>
            <p:cNvPr id="16" name="Right Arrow 15"/>
            <p:cNvSpPr/>
            <p:nvPr/>
          </p:nvSpPr>
          <p:spPr>
            <a:xfrm>
              <a:off x="5851504" y="1454581"/>
              <a:ext cx="407131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4141" y="1321085"/>
              <a:ext cx="2141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and the t-Distribution determine the value of 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267010" y="1457184"/>
              <a:ext cx="407131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9142" y="1656786"/>
            <a:ext cx="2609776" cy="523220"/>
            <a:chOff x="3515952" y="1888384"/>
            <a:chExt cx="2609776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3957605" y="1888384"/>
              <a:ext cx="17264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marks the </a:t>
              </a:r>
            </a:p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boundary of 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flipH="1">
              <a:off x="5562168" y="1997594"/>
              <a:ext cx="56356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 flipH="1">
              <a:off x="3515952" y="1997594"/>
              <a:ext cx="56356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11565" y="5019171"/>
            <a:ext cx="2399273" cy="523220"/>
            <a:chOff x="3263706" y="1314012"/>
            <a:chExt cx="2399273" cy="523220"/>
          </a:xfrm>
        </p:grpSpPr>
        <p:sp>
          <p:nvSpPr>
            <p:cNvPr id="24" name="Right Arrow 23"/>
            <p:cNvSpPr/>
            <p:nvPr/>
          </p:nvSpPr>
          <p:spPr>
            <a:xfrm>
              <a:off x="3263706" y="1423222"/>
              <a:ext cx="330604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1742" y="1314012"/>
              <a:ext cx="2141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is the area under the curve bounded by the 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5670522" y="5150888"/>
            <a:ext cx="330604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83761" y="2411448"/>
            <a:ext cx="1905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Cumulative Probabilities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pictured as areas under the curve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799" y="2411448"/>
            <a:ext cx="1905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numerical values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pictured as points on the horizontal (</a:t>
            </a:r>
            <a:r>
              <a:rPr lang="en-US" sz="1400" b="1" i="1" dirty="0" smtClean="0"/>
              <a:t>t</a:t>
            </a:r>
            <a:r>
              <a:rPr lang="en-US" sz="1400" b="1" dirty="0" smtClean="0"/>
              <a:t>) axis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819401" y="492280"/>
            <a:ext cx="3713110" cy="28348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flipH="1">
            <a:off x="2924395" y="5838593"/>
            <a:ext cx="3910405" cy="27432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20" y="5646188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46188"/>
            <a:ext cx="695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0291"/>
            <a:ext cx="118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306592" y="6424586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701" y="551170"/>
            <a:ext cx="1133094" cy="10556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319" y="2070796"/>
            <a:ext cx="987476" cy="9597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470" y="15409"/>
            <a:ext cx="1044575" cy="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967" y="384477"/>
            <a:ext cx="684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final piece </a:t>
            </a:r>
            <a:r>
              <a:rPr lang="is-I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003" y="1806272"/>
            <a:ext cx="8084364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To determine the outcome of Hypothesis Test</a:t>
            </a:r>
            <a:r>
              <a:rPr lang="en-US" sz="20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Compare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l-GR" sz="2000" i="1" dirty="0"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compare the Test Statistic value to the Critical Value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These comparisons are statistically identical, because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and the Test Statistic value contain the same information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l-GR" sz="2000" i="1" dirty="0" smtClean="0"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and the Critical value contain the same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561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6625" y="1095858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Acceptance and Rejection Regions</a:t>
            </a:r>
            <a:endParaRPr lang="en-US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70524" y="1815550"/>
            <a:ext cx="6257678" cy="992747"/>
            <a:chOff x="1286122" y="2362200"/>
            <a:chExt cx="6257678" cy="992747"/>
          </a:xfrm>
        </p:grpSpPr>
        <p:grpSp>
          <p:nvGrpSpPr>
            <p:cNvPr id="13" name="Group 12"/>
            <p:cNvGrpSpPr/>
            <p:nvPr/>
          </p:nvGrpSpPr>
          <p:grpSpPr>
            <a:xfrm>
              <a:off x="1286122" y="2362200"/>
              <a:ext cx="2676278" cy="992747"/>
              <a:chOff x="510324" y="1114561"/>
              <a:chExt cx="2676278" cy="992747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8526" y="1114561"/>
                <a:ext cx="2122202" cy="841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 flipH="1">
                <a:off x="2294854" y="1381574"/>
                <a:ext cx="8917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300" b="1" i="1" dirty="0" smtClean="0">
                    <a:cs typeface="Arial" pitchFamily="34" charset="0"/>
                  </a:rPr>
                  <a:t>α</a:t>
                </a:r>
                <a:r>
                  <a:rPr lang="en-US" sz="1300" b="1" dirty="0" smtClean="0">
                    <a:cs typeface="Arial" pitchFamily="34" charset="0"/>
                  </a:rPr>
                  <a:t> = 5%</a:t>
                </a:r>
                <a:endParaRPr lang="en-US" sz="1300" b="1" dirty="0">
                  <a:cs typeface="Arial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366951" y="1675857"/>
                <a:ext cx="120952" cy="221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510324" y="1963813"/>
                <a:ext cx="24387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 flipH="1">
                <a:off x="2910781" y="1814920"/>
                <a:ext cx="27582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 smtClean="0">
                    <a:cs typeface="Arial" pitchFamily="34" charset="0"/>
                  </a:rPr>
                  <a:t>z</a:t>
                </a:r>
                <a:endParaRPr lang="en-US" sz="1300" b="1" i="1" dirty="0">
                  <a:cs typeface="Arial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286000" y="1784652"/>
                <a:ext cx="0" cy="17916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flipH="1">
                <a:off x="1233753" y="1374347"/>
                <a:ext cx="8917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>
                    <a:cs typeface="Arial" pitchFamily="34" charset="0"/>
                  </a:rPr>
                  <a:t>1 - </a:t>
                </a:r>
                <a:r>
                  <a:rPr lang="el-GR" sz="1300" b="1" i="1" dirty="0" smtClean="0">
                    <a:cs typeface="Arial" pitchFamily="34" charset="0"/>
                  </a:rPr>
                  <a:t>α</a:t>
                </a:r>
                <a:r>
                  <a:rPr lang="en-US" sz="1300" b="1" dirty="0" smtClean="0">
                    <a:cs typeface="Arial" pitchFamily="34" charset="0"/>
                  </a:rPr>
                  <a:t> = 95%</a:t>
                </a:r>
                <a:endParaRPr lang="en-US" sz="1300" b="1" dirty="0">
                  <a:cs typeface="Arial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580878" y="2362200"/>
              <a:ext cx="2962922" cy="992747"/>
              <a:chOff x="510324" y="1114561"/>
              <a:chExt cx="2962922" cy="992747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8526" y="1114561"/>
                <a:ext cx="2122202" cy="841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 flipH="1">
                <a:off x="2294854" y="1224318"/>
                <a:ext cx="11783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cs typeface="Arial" pitchFamily="34" charset="0"/>
                  </a:rPr>
                  <a:t>Rejection Region</a:t>
                </a:r>
                <a:endParaRPr lang="en-US" sz="1300" b="1" dirty="0">
                  <a:cs typeface="Arial" pitchFamily="34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366951" y="1675857"/>
                <a:ext cx="120952" cy="221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10324" y="1963813"/>
                <a:ext cx="24387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 flipH="1">
                <a:off x="2910781" y="1814920"/>
                <a:ext cx="27582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 smtClean="0">
                    <a:cs typeface="Arial" pitchFamily="34" charset="0"/>
                  </a:rPr>
                  <a:t>z</a:t>
                </a:r>
                <a:endParaRPr lang="en-US" sz="1300" b="1" i="1" dirty="0">
                  <a:cs typeface="Arial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286000" y="1784652"/>
                <a:ext cx="0" cy="17916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 flipH="1">
                <a:off x="1233753" y="1288045"/>
                <a:ext cx="89174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>
                    <a:cs typeface="Arial" pitchFamily="34" charset="0"/>
                  </a:rPr>
                  <a:t>Accep-tance Region</a:t>
                </a:r>
                <a:endParaRPr lang="en-US" sz="1300" b="1" dirty="0">
                  <a:cs typeface="Arial" pitchFamily="34" charset="0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310698" y="3682537"/>
            <a:ext cx="613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aka Fail-to-Reject and Rejection Regions</a:t>
            </a:r>
            <a:endParaRPr lang="en-US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362322" y="4491047"/>
            <a:ext cx="2676278" cy="992747"/>
            <a:chOff x="510324" y="1114561"/>
            <a:chExt cx="2676278" cy="992747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8526" y="1114561"/>
              <a:ext cx="2122202" cy="84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 flipH="1">
              <a:off x="2294854" y="1381574"/>
              <a:ext cx="89174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300" b="1" dirty="0" smtClean="0">
                  <a:cs typeface="Arial" pitchFamily="34" charset="0"/>
                </a:rPr>
                <a:t>α</a:t>
              </a:r>
              <a:r>
                <a:rPr lang="en-US" sz="1300" b="1" dirty="0" smtClean="0">
                  <a:cs typeface="Arial" pitchFamily="34" charset="0"/>
                </a:rPr>
                <a:t> = 5%</a:t>
              </a:r>
              <a:endParaRPr lang="en-US" sz="1300" b="1" dirty="0">
                <a:cs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2366951" y="1675857"/>
              <a:ext cx="120952" cy="2217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10324" y="1963813"/>
              <a:ext cx="24387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flipH="1">
              <a:off x="2910781" y="1814920"/>
              <a:ext cx="2758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i="1" dirty="0" smtClean="0">
                  <a:cs typeface="Arial" pitchFamily="34" charset="0"/>
                </a:rPr>
                <a:t>z</a:t>
              </a:r>
              <a:endParaRPr lang="en-US" sz="1300" b="1" i="1" dirty="0"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286000" y="1784652"/>
              <a:ext cx="0" cy="179161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flipH="1">
              <a:off x="1233753" y="1374347"/>
              <a:ext cx="8917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cs typeface="Arial" pitchFamily="34" charset="0"/>
                </a:rPr>
                <a:t>1 - </a:t>
              </a:r>
              <a:r>
                <a:rPr lang="el-GR" sz="1300" b="1" dirty="0" smtClean="0">
                  <a:cs typeface="Arial" pitchFamily="34" charset="0"/>
                </a:rPr>
                <a:t>α</a:t>
              </a:r>
              <a:r>
                <a:rPr lang="en-US" sz="1300" b="1" dirty="0" smtClean="0">
                  <a:cs typeface="Arial" pitchFamily="34" charset="0"/>
                </a:rPr>
                <a:t> = 95%</a:t>
              </a:r>
              <a:endParaRPr lang="en-US" sz="1300" b="1" dirty="0"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83947" y="4491047"/>
            <a:ext cx="2962922" cy="992747"/>
            <a:chOff x="510324" y="1114561"/>
            <a:chExt cx="2962922" cy="992747"/>
          </a:xfrm>
        </p:grpSpPr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8526" y="1114561"/>
              <a:ext cx="2122202" cy="84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 flipH="1">
              <a:off x="2294854" y="1224318"/>
              <a:ext cx="11783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cs typeface="Arial" pitchFamily="34" charset="0"/>
                </a:rPr>
                <a:t>Rejection Region</a:t>
              </a:r>
              <a:endParaRPr lang="en-US" sz="1300" b="1" dirty="0">
                <a:cs typeface="Arial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2366951" y="1675857"/>
              <a:ext cx="120952" cy="2217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10324" y="1963813"/>
              <a:ext cx="24387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flipH="1">
              <a:off x="2910781" y="1814920"/>
              <a:ext cx="2758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i="1" dirty="0" smtClean="0">
                  <a:cs typeface="Arial" pitchFamily="34" charset="0"/>
                </a:rPr>
                <a:t>z</a:t>
              </a:r>
              <a:endParaRPr lang="en-US" sz="1300" b="1" i="1" dirty="0"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286000" y="1784652"/>
              <a:ext cx="0" cy="179161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flipH="1">
              <a:off x="1233753" y="1305403"/>
              <a:ext cx="89174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cs typeface="Arial" pitchFamily="34" charset="0"/>
                </a:rPr>
                <a:t>Fail-to-Reject Region</a:t>
              </a:r>
              <a:endParaRPr lang="en-US" sz="13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7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10">
        <p14:prism isContent="1"/>
      </p:transition>
    </mc:Choice>
    <mc:Fallback xmlns="">
      <p:transition spd="slow" advTm="40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07445"/>
              </p:ext>
            </p:extLst>
          </p:nvPr>
        </p:nvGraphicFramePr>
        <p:xfrm>
          <a:off x="992520" y="1600200"/>
          <a:ext cx="3067378" cy="295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378"/>
              </a:tblGrid>
              <a:tr h="295286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6377" y="1827781"/>
            <a:ext cx="295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cs typeface="Arial" pitchFamily="34" charset="0"/>
              </a:rPr>
              <a:t>Close-up of  areas under the curve (right tail)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2473" y="2746540"/>
            <a:ext cx="2857930" cy="584775"/>
            <a:chOff x="915703" y="685800"/>
            <a:chExt cx="2588802" cy="584775"/>
          </a:xfrm>
        </p:grpSpPr>
        <p:sp>
          <p:nvSpPr>
            <p:cNvPr id="29" name="TextBox 28"/>
            <p:cNvSpPr txBox="1"/>
            <p:nvPr/>
          </p:nvSpPr>
          <p:spPr>
            <a:xfrm>
              <a:off x="915703" y="685800"/>
              <a:ext cx="1916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Fail-to-Reject Region: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19400" y="746935"/>
              <a:ext cx="685105" cy="2162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02473" y="3237494"/>
            <a:ext cx="2857930" cy="338554"/>
            <a:chOff x="1141527" y="1176754"/>
            <a:chExt cx="2857930" cy="338554"/>
          </a:xfrm>
        </p:grpSpPr>
        <p:sp>
          <p:nvSpPr>
            <p:cNvPr id="32" name="TextBox 31"/>
            <p:cNvSpPr txBox="1"/>
            <p:nvPr/>
          </p:nvSpPr>
          <p:spPr>
            <a:xfrm>
              <a:off x="1141527" y="1176754"/>
              <a:ext cx="2362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i="1" dirty="0" smtClean="0"/>
                <a:t>α</a:t>
              </a:r>
              <a:r>
                <a:rPr lang="en-US" sz="1600" dirty="0" smtClean="0"/>
                <a:t>, the Rejection Region: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14352" y="1237889"/>
              <a:ext cx="685105" cy="2162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91879" y="3657600"/>
            <a:ext cx="47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272879" y="3715291"/>
            <a:ext cx="689521" cy="223172"/>
            <a:chOff x="3597502" y="591091"/>
            <a:chExt cx="689521" cy="223172"/>
          </a:xfrm>
        </p:grpSpPr>
        <p:sp>
          <p:nvSpPr>
            <p:cNvPr id="36" name="Rectangle 35"/>
            <p:cNvSpPr/>
            <p:nvPr/>
          </p:nvSpPr>
          <p:spPr>
            <a:xfrm>
              <a:off x="3601918" y="594535"/>
              <a:ext cx="685105" cy="2162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3597502" y="591091"/>
              <a:ext cx="206932" cy="206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860623" y="591091"/>
              <a:ext cx="223173" cy="223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144203" y="633771"/>
              <a:ext cx="142820" cy="180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463040" y="585215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Fail-to-Reject and Rejection Regions</a:t>
            </a:r>
            <a:endParaRPr lang="en-US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26">
        <p14:prism isContent="1"/>
      </p:transition>
    </mc:Choice>
    <mc:Fallback xmlns="">
      <p:transition spd="slow" advTm="352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73369"/>
              </p:ext>
            </p:extLst>
          </p:nvPr>
        </p:nvGraphicFramePr>
        <p:xfrm>
          <a:off x="1875322" y="1798320"/>
          <a:ext cx="513507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774"/>
                <a:gridCol w="2104304"/>
              </a:tblGrid>
              <a:tr h="1615440"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0640">
                <a:tc vMerge="1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endParaRPr lang="en-US" sz="1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&gt; 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α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extends into the Fail-to-Reject Region)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-critical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Null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Hypothesis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Fail To Reject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difference, change, or effect observed in the Sample data is: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Statistically Significant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1875322" y="2409419"/>
            <a:ext cx="3004613" cy="1800095"/>
            <a:chOff x="-76200" y="2196059"/>
            <a:chExt cx="3004613" cy="1800095"/>
          </a:xfrm>
        </p:grpSpPr>
        <p:sp>
          <p:nvSpPr>
            <p:cNvPr id="5" name="TextBox 4"/>
            <p:cNvSpPr txBox="1"/>
            <p:nvPr/>
          </p:nvSpPr>
          <p:spPr>
            <a:xfrm>
              <a:off x="-26914" y="2196059"/>
              <a:ext cx="2955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>
                  <a:cs typeface="Arial" pitchFamily="34" charset="0"/>
                </a:rPr>
                <a:t>Areas under the curve (right tail)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92928" y="2746540"/>
              <a:ext cx="2588802" cy="338554"/>
              <a:chOff x="379081" y="2746540"/>
              <a:chExt cx="2588802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9081" y="2746540"/>
                <a:ext cx="1916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Fail to Reject Region:</a:t>
                </a:r>
                <a:endParaRPr lang="en-US" sz="16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82778" y="2807675"/>
                <a:ext cx="685105" cy="2162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-76200" y="3237494"/>
              <a:ext cx="2857930" cy="338554"/>
              <a:chOff x="109953" y="3237494"/>
              <a:chExt cx="2857930" cy="33855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09953" y="3237494"/>
                <a:ext cx="2362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i="1" dirty="0" smtClean="0"/>
                  <a:t>α</a:t>
                </a:r>
                <a:r>
                  <a:rPr lang="en-US" sz="1600" dirty="0" smtClean="0"/>
                  <a:t>, the Rejection Region:</a:t>
                </a:r>
                <a:endParaRPr lang="en-US" sz="16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82778" y="3298629"/>
                <a:ext cx="685105" cy="2162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713206" y="3657600"/>
              <a:ext cx="474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p</a:t>
              </a:r>
              <a:r>
                <a:rPr lang="en-US" sz="1600" dirty="0" smtClean="0"/>
                <a:t>: </a:t>
              </a:r>
              <a:endParaRPr lang="en-US" sz="16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094206" y="3715291"/>
              <a:ext cx="689521" cy="223172"/>
              <a:chOff x="2280359" y="3715291"/>
              <a:chExt cx="689521" cy="22317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4775" y="3718735"/>
                <a:ext cx="685105" cy="2162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2280359" y="3715291"/>
                <a:ext cx="206932" cy="2069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543480" y="3715291"/>
                <a:ext cx="223173" cy="2231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827060" y="3757971"/>
                <a:ext cx="142820" cy="1804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ctangle 38"/>
          <p:cNvSpPr/>
          <p:nvPr/>
        </p:nvSpPr>
        <p:spPr>
          <a:xfrm>
            <a:off x="965925" y="898970"/>
            <a:ext cx="6849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If </a:t>
            </a:r>
            <a:r>
              <a:rPr lang="en-US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&gt; </a:t>
            </a:r>
            <a:r>
              <a:rPr lang="el-GR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we </a:t>
            </a:r>
            <a:r>
              <a:rPr lang="en-US" alt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to Reject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Null Hypothesis</a:t>
            </a:r>
            <a:endParaRPr lang="en-US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56257" y="6033782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09" y="1916519"/>
            <a:ext cx="17526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73"/>
    </mc:Choice>
    <mc:Fallback xmlns="">
      <p:transition spd="slow" advTm="83373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2043"/>
              </p:ext>
            </p:extLst>
          </p:nvPr>
        </p:nvGraphicFramePr>
        <p:xfrm>
          <a:off x="914400" y="1524000"/>
          <a:ext cx="7315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219"/>
                <a:gridCol w="2023381"/>
                <a:gridCol w="2133600"/>
              </a:tblGrid>
              <a:tr h="1582732"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68">
                <a:tc vMerge="1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endParaRPr lang="en-US" sz="1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&gt; </a:t>
                      </a:r>
                      <a:r>
                        <a:rPr lang="el-GR" sz="16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α</a:t>
                      </a:r>
                      <a:endParaRPr lang="en-US" sz="16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extends into the Fail-to-Reject Region)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-critical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≤ 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entirely within the Rejection Region)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 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-critical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9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Null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Hypothesis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Fail To Reject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8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difference, change, or effect observed in the Sample data is: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Statistically Significant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Statistically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Significant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914400" y="2135099"/>
            <a:ext cx="3004613" cy="1800095"/>
            <a:chOff x="-76200" y="2196059"/>
            <a:chExt cx="3004613" cy="1800095"/>
          </a:xfrm>
        </p:grpSpPr>
        <p:sp>
          <p:nvSpPr>
            <p:cNvPr id="5" name="TextBox 4"/>
            <p:cNvSpPr txBox="1"/>
            <p:nvPr/>
          </p:nvSpPr>
          <p:spPr>
            <a:xfrm>
              <a:off x="-26914" y="2196059"/>
              <a:ext cx="2955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>
                  <a:cs typeface="Arial" pitchFamily="34" charset="0"/>
                </a:rPr>
                <a:t>Areas under the curve (right tail)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92928" y="2746540"/>
              <a:ext cx="2588802" cy="338554"/>
              <a:chOff x="379081" y="2746540"/>
              <a:chExt cx="2588802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9081" y="2746540"/>
                <a:ext cx="1916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Fail to Reject Region:</a:t>
                </a:r>
                <a:endParaRPr lang="en-US" sz="16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82778" y="2807675"/>
                <a:ext cx="685105" cy="2162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-76200" y="3237494"/>
              <a:ext cx="2857930" cy="338554"/>
              <a:chOff x="109953" y="3237494"/>
              <a:chExt cx="2857930" cy="33855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09953" y="3237494"/>
                <a:ext cx="2362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i="1" dirty="0" smtClean="0"/>
                  <a:t>α</a:t>
                </a:r>
                <a:r>
                  <a:rPr lang="en-US" sz="1600" dirty="0" smtClean="0"/>
                  <a:t>, the Rejection Region:</a:t>
                </a:r>
                <a:endParaRPr lang="en-US" sz="16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82778" y="3298629"/>
                <a:ext cx="685105" cy="2162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713206" y="3657600"/>
              <a:ext cx="474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p</a:t>
              </a:r>
              <a:r>
                <a:rPr lang="en-US" sz="1600" dirty="0" smtClean="0"/>
                <a:t>: </a:t>
              </a:r>
              <a:endParaRPr lang="en-US" sz="16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094206" y="3715291"/>
              <a:ext cx="689521" cy="223172"/>
              <a:chOff x="2280359" y="3715291"/>
              <a:chExt cx="689521" cy="22317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4775" y="3718735"/>
                <a:ext cx="685105" cy="2162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2280359" y="3715291"/>
                <a:ext cx="206932" cy="2069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543480" y="3715291"/>
                <a:ext cx="223173" cy="2231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827060" y="3757971"/>
                <a:ext cx="142820" cy="1804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ctangle 38"/>
          <p:cNvSpPr/>
          <p:nvPr/>
        </p:nvSpPr>
        <p:spPr>
          <a:xfrm>
            <a:off x="1229713" y="381000"/>
            <a:ext cx="6537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If </a:t>
            </a:r>
            <a:r>
              <a:rPr lang="en-US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≤ </a:t>
            </a:r>
            <a:r>
              <a:rPr lang="el-GR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α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we </a:t>
            </a:r>
            <a:r>
              <a:rPr lang="en-US" alt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Null Hypothesis</a:t>
            </a:r>
            <a:endParaRPr lang="en-US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29284" y="5717863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491" y="1674886"/>
            <a:ext cx="1752600" cy="132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178" y="1644147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7"/>
    </mc:Choice>
    <mc:Fallback xmlns="">
      <p:transition spd="slow" advTm="65327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345" y="1160867"/>
            <a:ext cx="1905000" cy="1142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2407" y="4276551"/>
            <a:ext cx="1905000" cy="1263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9345" y="4322136"/>
            <a:ext cx="1905000" cy="130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799" y="1121737"/>
            <a:ext cx="1905001" cy="12212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188" y="1293126"/>
            <a:ext cx="18927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Alpha, </a:t>
            </a:r>
            <a:r>
              <a:rPr lang="el-GR" b="1" i="1" u="sng" dirty="0" smtClean="0">
                <a:cs typeface="Arial" panose="020B0604020202020204" pitchFamily="34" charset="0"/>
              </a:rPr>
              <a:t>α</a:t>
            </a:r>
            <a:endParaRPr lang="en-US" b="1" i="1" u="sng" dirty="0" smtClean="0"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cs typeface="Arial" panose="020B0604020202020204" pitchFamily="34" charset="0"/>
              </a:rPr>
              <a:t>selected by us)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801" y="1424627"/>
            <a:ext cx="11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Critical Value</a:t>
            </a:r>
            <a:endParaRPr lang="en-US" b="1" u="sng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80211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cs typeface="Arial" panose="020B0604020202020204" pitchFamily="34" charset="0"/>
              </a:rPr>
              <a:t>p</a:t>
            </a:r>
            <a:r>
              <a:rPr lang="en-US" b="1" u="sng" dirty="0" smtClean="0">
                <a:cs typeface="Arial" panose="020B0604020202020204" pitchFamily="34" charset="0"/>
              </a:rPr>
              <a:t>-value, </a:t>
            </a:r>
            <a:r>
              <a:rPr lang="en-US" b="1" i="1" u="sng" dirty="0" smtClean="0">
                <a:cs typeface="Arial" panose="020B0604020202020204" pitchFamily="34" charset="0"/>
              </a:rPr>
              <a:t>p</a:t>
            </a:r>
            <a:endParaRPr lang="en-US" b="1" i="1" u="sng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2511" y="4407485"/>
            <a:ext cx="16415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Test Statistic </a:t>
            </a:r>
            <a:r>
              <a:rPr lang="en-US" b="1" dirty="0" smtClean="0">
                <a:cs typeface="Arial" panose="020B0604020202020204" pitchFamily="34" charset="0"/>
              </a:rPr>
              <a:t>value</a:t>
            </a:r>
          </a:p>
          <a:p>
            <a:pPr algn="ctr"/>
            <a:endParaRPr lang="en-US" sz="700" b="1" dirty="0"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cs typeface="Arial" panose="020B0604020202020204" pitchFamily="34" charset="0"/>
              </a:rPr>
              <a:t>(calculated from Sample data)</a:t>
            </a:r>
            <a:endParaRPr lang="en-US" sz="1400" b="1" dirty="0"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09142" y="4476735"/>
            <a:ext cx="2786581" cy="523220"/>
            <a:chOff x="3630195" y="1449372"/>
            <a:chExt cx="2254572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4063691" y="1449372"/>
              <a:ext cx="1450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marks the boundary of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flipH="1">
              <a:off x="5540745" y="1598551"/>
              <a:ext cx="344022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3630195" y="1598551"/>
              <a:ext cx="344022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90525" y="1197936"/>
            <a:ext cx="2991625" cy="523220"/>
            <a:chOff x="3267010" y="1321085"/>
            <a:chExt cx="2991625" cy="523220"/>
          </a:xfrm>
        </p:grpSpPr>
        <p:sp>
          <p:nvSpPr>
            <p:cNvPr id="15" name="Right Arrow 14"/>
            <p:cNvSpPr/>
            <p:nvPr/>
          </p:nvSpPr>
          <p:spPr>
            <a:xfrm>
              <a:off x="5851504" y="1454581"/>
              <a:ext cx="407131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4141" y="1321085"/>
              <a:ext cx="2141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and the t-Distribution determine the value of 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67010" y="1457184"/>
              <a:ext cx="407131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09142" y="1738674"/>
            <a:ext cx="2609776" cy="523220"/>
            <a:chOff x="3515952" y="1888384"/>
            <a:chExt cx="2609776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3957605" y="1888384"/>
              <a:ext cx="17264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marks the </a:t>
              </a:r>
            </a:p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boundary of 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5562168" y="1997594"/>
              <a:ext cx="56356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 flipH="1">
              <a:off x="3515952" y="1997594"/>
              <a:ext cx="56356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11565" y="5101059"/>
            <a:ext cx="2399273" cy="523220"/>
            <a:chOff x="3263706" y="1314012"/>
            <a:chExt cx="2399273" cy="523220"/>
          </a:xfrm>
        </p:grpSpPr>
        <p:sp>
          <p:nvSpPr>
            <p:cNvPr id="23" name="Right Arrow 22"/>
            <p:cNvSpPr/>
            <p:nvPr/>
          </p:nvSpPr>
          <p:spPr>
            <a:xfrm>
              <a:off x="3263706" y="1423222"/>
              <a:ext cx="330604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1742" y="1314012"/>
              <a:ext cx="2141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is the area under the curve bounded by the 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5670522" y="5232776"/>
            <a:ext cx="330604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83761" y="2493336"/>
            <a:ext cx="1905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Cumulative Probabilities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pictured as areas under the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are compared with each other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00799" y="2493336"/>
            <a:ext cx="1905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numerical values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are pictured as points on the horizontal (</a:t>
            </a:r>
            <a:r>
              <a:rPr lang="en-US" sz="1400" b="1" i="1" dirty="0" smtClean="0"/>
              <a:t>t</a:t>
            </a:r>
            <a:r>
              <a:rPr lang="en-US" sz="1400" b="1" dirty="0" smtClean="0"/>
              <a:t>)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are compared with each other</a:t>
            </a:r>
            <a:endParaRPr lang="en-US" sz="1400" b="1" dirty="0"/>
          </a:p>
        </p:txBody>
      </p:sp>
      <p:sp>
        <p:nvSpPr>
          <p:cNvPr id="28" name="Right Arrow 27"/>
          <p:cNvSpPr/>
          <p:nvPr/>
        </p:nvSpPr>
        <p:spPr>
          <a:xfrm>
            <a:off x="2819401" y="574168"/>
            <a:ext cx="3713110" cy="28348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flipH="1">
            <a:off x="2924395" y="5920481"/>
            <a:ext cx="3910405" cy="27432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20" y="5728076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28076"/>
            <a:ext cx="695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92179"/>
            <a:ext cx="118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67" y="20729"/>
            <a:ext cx="1171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06592" y="6424586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432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01777"/>
              </p:ext>
            </p:extLst>
          </p:nvPr>
        </p:nvGraphicFramePr>
        <p:xfrm>
          <a:off x="418063" y="199500"/>
          <a:ext cx="8310282" cy="62344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5795"/>
                <a:gridCol w="1568832"/>
                <a:gridCol w="1397477"/>
                <a:gridCol w="242383"/>
                <a:gridCol w="1837851"/>
                <a:gridCol w="1757944"/>
              </a:tblGrid>
              <a:tr h="6670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Alpha, </a:t>
                      </a:r>
                      <a:r>
                        <a:rPr lang="en-US" sz="1800" b="1" i="1" dirty="0">
                          <a:effectLst/>
                        </a:rPr>
                        <a:t>α</a:t>
                      </a:r>
                      <a:endParaRPr lang="en-US" sz="1800" b="1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p</a:t>
                      </a:r>
                      <a:endParaRPr lang="en-US" sz="1800" b="1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Critical Value of Test Statistic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Test Statistic value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53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What is it?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How is it  pictured?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 Cumulative Probability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 value of the Test Statistic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6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an </a:t>
                      </a:r>
                      <a:r>
                        <a:rPr lang="en-US" sz="1800" u="sng">
                          <a:effectLst/>
                        </a:rPr>
                        <a:t>area</a:t>
                      </a:r>
                      <a:r>
                        <a:rPr lang="en-US" sz="1800">
                          <a:effectLst/>
                        </a:rPr>
                        <a:t> under the curve of the Distribution of the Test Statistic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 </a:t>
                      </a:r>
                      <a:r>
                        <a:rPr lang="en-US" sz="1800" u="sng">
                          <a:effectLst/>
                        </a:rPr>
                        <a:t>point</a:t>
                      </a:r>
                      <a:r>
                        <a:rPr lang="en-US" sz="1800">
                          <a:effectLst/>
                        </a:rPr>
                        <a:t> on the horizontal axis of the Distribution of the Test Statistic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06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Boundary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Critical Value marks its boundary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Test Statistic value marks its boundary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Forms the boundary for Alpha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Forms the boundary for p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00061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How is its value determined?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Selected by the tester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area bounded by the Test Statistic value 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boundary of the Alpha area 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calculated from Sample Data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6707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Compared with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</a:rPr>
                        <a:t>p</a:t>
                      </a:r>
                      <a:endParaRPr lang="en-US" sz="1800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</a:rPr>
                        <a:t>α</a:t>
                      </a:r>
                      <a:endParaRPr lang="en-US" sz="1800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Test Statistic Value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Critical Value of Test Statistic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3341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Statistically Significant/ Reject the Null Hypothesis if</a:t>
                      </a:r>
                      <a:endParaRPr lang="en-US" sz="1800" b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</a:rPr>
                        <a:t>p</a:t>
                      </a:r>
                      <a:r>
                        <a:rPr lang="en-US" sz="1800" dirty="0">
                          <a:effectLst/>
                        </a:rPr>
                        <a:t> ≤ </a:t>
                      </a:r>
                      <a:r>
                        <a:rPr lang="en-US" sz="1800" i="1" dirty="0">
                          <a:effectLst/>
                        </a:rPr>
                        <a:t>α</a:t>
                      </a:r>
                      <a:endParaRPr lang="en-US" sz="1800" i="1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Test Statistic </a:t>
                      </a:r>
                      <a:r>
                        <a:rPr lang="en-US" sz="1800" u="none" dirty="0" smtClean="0">
                          <a:effectLst/>
                        </a:rPr>
                        <a:t>&gt;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Critical Value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e.g., </a:t>
                      </a:r>
                      <a:r>
                        <a:rPr lang="en-US" sz="1800" i="1" dirty="0">
                          <a:effectLst/>
                        </a:rPr>
                        <a:t>t</a:t>
                      </a:r>
                      <a:r>
                        <a:rPr lang="en-US" sz="1800" dirty="0" smtClean="0">
                          <a:effectLst/>
                        </a:rPr>
                        <a:t> &gt; </a:t>
                      </a:r>
                      <a:r>
                        <a:rPr lang="en-US" sz="1800" i="1" dirty="0">
                          <a:effectLst/>
                        </a:rPr>
                        <a:t>t</a:t>
                      </a:r>
                      <a:r>
                        <a:rPr lang="en-US" sz="1800" dirty="0" smtClean="0">
                          <a:effectLst/>
                        </a:rPr>
                        <a:t>-critical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8762" y="6457890"/>
            <a:ext cx="486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Reproduced by permission of John Wiley and Sons, Inc.</a:t>
            </a:r>
          </a:p>
          <a:p>
            <a:pPr algn="ctr"/>
            <a:r>
              <a:rPr lang="en-US" sz="1000" dirty="0" smtClean="0"/>
              <a:t>from the book Statistics from A to Z – Confusing Concepts Clarified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865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766" y="2711102"/>
            <a:ext cx="684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Intervals is the other main method of Inferential Statistics</a:t>
            </a:r>
            <a:endParaRPr lang="en-US" sz="2800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028771" y="2860945"/>
            <a:ext cx="344574" cy="241896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409109" y="1989204"/>
            <a:ext cx="948502" cy="514503"/>
          </a:xfrm>
          <a:prstGeom prst="wedgeEllipseCallout">
            <a:avLst>
              <a:gd name="adj1" fmla="val -52845"/>
              <a:gd name="adj2" fmla="val 5100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99" y="2599138"/>
            <a:ext cx="1980883" cy="7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0385" y="2320445"/>
            <a:ext cx="130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Value</a:t>
            </a:r>
          </a:p>
          <a:p>
            <a:pPr algn="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= -1.960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6995" y="2348343"/>
            <a:ext cx="156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Value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= +1.960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469656" y="3358291"/>
            <a:ext cx="2273400" cy="2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6743056" y="3181223"/>
            <a:ext cx="37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09924" y="3340588"/>
            <a:ext cx="0" cy="134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6695" y="3247876"/>
            <a:ext cx="0" cy="1072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2774" y="3436515"/>
            <a:ext cx="32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47140" y="2970877"/>
            <a:ext cx="89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86695" y="2782110"/>
            <a:ext cx="0" cy="5730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9254" y="2819931"/>
            <a:ext cx="0" cy="5352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45559" y="2816988"/>
            <a:ext cx="1149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= 2.5%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8622" y="2823260"/>
            <a:ext cx="113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= 2.5%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92815" y="3081132"/>
            <a:ext cx="255694" cy="2419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44135" y="3050763"/>
            <a:ext cx="343547" cy="24490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8" y="2599138"/>
            <a:ext cx="902601" cy="109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98632" y="1989204"/>
            <a:ext cx="110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select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5%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1017" y="404842"/>
            <a:ext cx="68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how we get from the selection of a value for Alpha to a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Interval</a:t>
            </a:r>
            <a:endParaRPr lang="en-US" sz="2400" dirty="0">
              <a:solidFill>
                <a:srgbClr val="2E75B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71017" y="4041028"/>
            <a:ext cx="715196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We select a value for Alpha.</a:t>
            </a:r>
          </a:p>
          <a:p>
            <a:pPr marL="342900" indent="-342900" algn="just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We place half that value under each tail of a Distribution of a Test Statistic</a:t>
            </a:r>
          </a:p>
          <a:p>
            <a:pPr marL="342900" indent="-342900" algn="just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The boundary for that area under the curve is the Critical Value</a:t>
            </a:r>
          </a:p>
          <a:p>
            <a:pPr marL="342900" indent="-342900" algn="just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The Critical Value is in units of the Test Statistic.</a:t>
            </a:r>
            <a:endParaRPr lang="en-US" sz="2000" dirty="0"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9700" y="180185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</a:t>
            </a:r>
            <a:b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-- even for intelligent, technical people</a:t>
            </a:r>
            <a:endParaRPr lang="en-US" sz="28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314450"/>
            <a:ext cx="7696200" cy="1460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65150" y="2892294"/>
            <a:ext cx="76962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8000" y="4814422"/>
            <a:ext cx="76962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60811" y="3523766"/>
            <a:ext cx="544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Arial" charset="0"/>
                <a:ea typeface="Calibri" charset="0"/>
                <a:cs typeface="Times New Roman" charset="0"/>
              </a:rPr>
              <a:t>http://</a:t>
            </a:r>
            <a:r>
              <a:rPr lang="en-US" sz="2000" dirty="0" err="1">
                <a:latin typeface="Arial" charset="0"/>
                <a:ea typeface="Calibri" charset="0"/>
                <a:cs typeface="Times New Roman" charset="0"/>
              </a:rPr>
              <a:t>fivethirtyeight.com</a:t>
            </a:r>
            <a:r>
              <a:rPr lang="en-US" sz="2000" dirty="0">
                <a:latin typeface="Arial" charset="0"/>
                <a:ea typeface="Calibri" charset="0"/>
                <a:cs typeface="Times New Roman" charset="0"/>
              </a:rPr>
              <a:t>/features/</a:t>
            </a:r>
            <a:r>
              <a:rPr lang="en-US" sz="2000" b="1" dirty="0">
                <a:latin typeface="Arial" charset="0"/>
                <a:ea typeface="Calibri" charset="0"/>
                <a:cs typeface="Times New Roman" charset="0"/>
              </a:rPr>
              <a:t>not-even-scientists-can-easily-explain-p-values</a:t>
            </a:r>
            <a:r>
              <a:rPr lang="en-US" sz="1600" dirty="0">
                <a:latin typeface="Arial" charset="0"/>
                <a:ea typeface="Calibri" charset="0"/>
                <a:cs typeface="Times New Roman" charset="0"/>
              </a:rPr>
              <a:t>/</a:t>
            </a:r>
            <a:endParaRPr lang="en-US" sz="1600" dirty="0">
              <a:effectLst/>
              <a:latin typeface="Arial" charset="0"/>
              <a:ea typeface="Calibri" charset="0"/>
              <a:cs typeface="Times New Roman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66470" y="3325355"/>
            <a:ext cx="1632978" cy="12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6958" y="1703444"/>
            <a:ext cx="6193266" cy="3647104"/>
            <a:chOff x="1694028" y="1989204"/>
            <a:chExt cx="6193266" cy="3647104"/>
          </a:xfrm>
        </p:grpSpPr>
        <p:sp>
          <p:nvSpPr>
            <p:cNvPr id="3" name="Right Arrow 2"/>
            <p:cNvSpPr/>
            <p:nvPr/>
          </p:nvSpPr>
          <p:spPr>
            <a:xfrm>
              <a:off x="3028771" y="2860945"/>
              <a:ext cx="344574" cy="241896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2409109" y="1989204"/>
              <a:ext cx="948502" cy="514503"/>
            </a:xfrm>
            <a:prstGeom prst="wedgeEllipseCallout">
              <a:avLst>
                <a:gd name="adj1" fmla="val -52845"/>
                <a:gd name="adj2" fmla="val 51009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799" y="2599138"/>
              <a:ext cx="1980883" cy="75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30385" y="2320445"/>
              <a:ext cx="130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 Value</a:t>
              </a:r>
            </a:p>
            <a:p>
              <a:pPr algn="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z = -1.960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6995" y="2348343"/>
              <a:ext cx="1566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 Value</a:t>
              </a:r>
            </a:p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z = +1.960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4469656" y="3358291"/>
              <a:ext cx="2273400" cy="2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flipH="1">
              <a:off x="6743056" y="3181223"/>
              <a:ext cx="378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509924" y="3340588"/>
              <a:ext cx="0" cy="134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886695" y="3247876"/>
              <a:ext cx="0" cy="3347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52774" y="3436515"/>
              <a:ext cx="3208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6814869" y="3586415"/>
              <a:ext cx="258997" cy="16042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5047140" y="2970877"/>
              <a:ext cx="891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95%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4378656" y="4629658"/>
              <a:ext cx="19635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flipH="1">
              <a:off x="6355491" y="4445375"/>
              <a:ext cx="1531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in centimeters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886695" y="2782110"/>
              <a:ext cx="0" cy="22637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Brace 17"/>
            <p:cNvSpPr/>
            <p:nvPr/>
          </p:nvSpPr>
          <p:spPr>
            <a:xfrm rot="5400000">
              <a:off x="5422999" y="4502853"/>
              <a:ext cx="139950" cy="121255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4916664" y="5113088"/>
              <a:ext cx="1142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Confidence</a:t>
              </a:r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Interval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3083256" y="5045883"/>
              <a:ext cx="1726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Confidence Limit</a:t>
              </a:r>
            </a:p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170 cm.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5439" y="5045883"/>
              <a:ext cx="1541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Confidence Limit</a:t>
              </a:r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180 cm.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099254" y="2819931"/>
              <a:ext cx="0" cy="21994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45559" y="2816988"/>
              <a:ext cx="1149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 = 2.5%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28622" y="2823260"/>
              <a:ext cx="1134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 = 2.5%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592815" y="3081132"/>
              <a:ext cx="255694" cy="2419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144135" y="3050763"/>
              <a:ext cx="343547" cy="24490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428622" y="3869041"/>
                  <a:ext cx="111841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= </a:t>
                  </a:r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</a:t>
                  </a:r>
                  <a:r>
                    <a:rPr lang="en-US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</a:t>
                  </a:r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1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1" i="0" smtClean="0">
                              <a:latin typeface="Cambria Math"/>
                            </a:rPr>
                            <m:t>𝐱</m:t>
                          </m:r>
                        </m:e>
                      </m:acc>
                    </m:oMath>
                  </a14:m>
                  <a:endParaRPr lang="en-US" sz="11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622" y="3869041"/>
                  <a:ext cx="1118412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r="-5464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ight Arrow 27"/>
            <p:cNvSpPr/>
            <p:nvPr/>
          </p:nvSpPr>
          <p:spPr>
            <a:xfrm rot="5400000">
              <a:off x="6855122" y="4254277"/>
              <a:ext cx="258997" cy="16042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506652" y="4638042"/>
              <a:ext cx="0" cy="134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979795" y="4711652"/>
                  <a:ext cx="1066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1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1">
                              <a:latin typeface="Cambria Math"/>
                            </a:rPr>
                            <m:t>𝐱</m:t>
                          </m:r>
                        </m:e>
                      </m:acc>
                    </m:oMath>
                  </a14:m>
                  <a:r>
                    <a:rPr lang="en-US" sz="1400" b="1" dirty="0" smtClean="0">
                      <a:latin typeface="Times New Roman" panose="02020603050405020304" pitchFamily="18" charset="0"/>
                    </a:rPr>
                    <a:t> = </a:t>
                  </a:r>
                  <a:r>
                    <a:rPr lang="en-US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175 cm.</a:t>
                  </a: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795" y="4711652"/>
                  <a:ext cx="1066800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r="-57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028" y="2599138"/>
              <a:ext cx="902601" cy="109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298632" y="1989204"/>
              <a:ext cx="1109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select</a:t>
              </a:r>
            </a:p>
            <a:p>
              <a:pPr algn="ctr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l-G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5%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4368225" y="4817032"/>
              <a:ext cx="480284" cy="292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144135" y="4827212"/>
              <a:ext cx="480284" cy="292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171017" y="404842"/>
            <a:ext cx="68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how we get from the selection of a value for Alpha to a Confidence Interval</a:t>
            </a:r>
            <a:endParaRPr lang="en-US" sz="2400" dirty="0">
              <a:solidFill>
                <a:srgbClr val="2E75B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6746" y="4594141"/>
            <a:ext cx="2859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We convert the Critical Value into units of the data (</a:t>
            </a:r>
            <a:r>
              <a:rPr lang="en-US" sz="2000" smtClean="0">
                <a:latin typeface="Arial"/>
                <a:ea typeface="Calibri"/>
                <a:cs typeface="Times New Roman"/>
              </a:rPr>
              <a:t>x).</a:t>
            </a:r>
            <a:endParaRPr lang="en-US" sz="2000" dirty="0" smtClean="0">
              <a:latin typeface="Arial"/>
              <a:ea typeface="Calibri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6746" y="5975773"/>
            <a:ext cx="7739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The results define the boundaries of the Confidence Interval. </a:t>
            </a:r>
          </a:p>
        </p:txBody>
      </p:sp>
    </p:spTree>
    <p:extLst>
      <p:ext uri="{BB962C8B-B14F-4D97-AF65-F5344CB8AC3E}">
        <p14:creationId xmlns:p14="http://schemas.microsoft.com/office/powerpoint/2010/main" val="19105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42939" y="404842"/>
            <a:ext cx="737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pros and cons to using the Confidence Interval method of Inferential Statistics</a:t>
            </a:r>
            <a:endParaRPr lang="en-US" sz="2400" dirty="0">
              <a:solidFill>
                <a:srgbClr val="2E75B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939" y="1315130"/>
            <a:ext cx="38290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en-US" sz="2000" b="1" u="sng" dirty="0" smtClean="0">
                <a:solidFill>
                  <a:srgbClr val="2E75B6"/>
                </a:solidFill>
                <a:latin typeface="Arial"/>
                <a:ea typeface="Calibri"/>
                <a:cs typeface="Times New Roman"/>
              </a:rPr>
              <a:t>Pros</a:t>
            </a:r>
          </a:p>
          <a:p>
            <a:pPr marL="285750" indent="-285750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Visual </a:t>
            </a:r>
          </a:p>
          <a:p>
            <a:pPr marL="285750" indent="-285750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endParaRPr lang="en-US" dirty="0">
              <a:latin typeface="Arial"/>
              <a:ea typeface="Calibri"/>
              <a:cs typeface="Times New Roman"/>
            </a:endParaRPr>
          </a:p>
          <a:p>
            <a:pPr marL="285750" indent="-285750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Easy to Understand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     If the CIs don’t overlap, there is a (Statistically Significant) difference, change, or effect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dirty="0">
                <a:latin typeface="Arial"/>
                <a:ea typeface="Calibri"/>
                <a:cs typeface="Times New Roman"/>
              </a:rPr>
              <a:t>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   If they do overlap, most experts say there is no difference, change, or effect.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dirty="0">
                <a:latin typeface="Arial"/>
                <a:ea typeface="Calibri"/>
                <a:cs typeface="Times New Roman"/>
              </a:rPr>
              <a:t>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   No confusing language like in the Null Hypothesis or “Fail to reject”.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13822" y="1458005"/>
            <a:ext cx="3644390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en-US" sz="2000" b="1" u="sng" dirty="0" smtClean="0">
                <a:solidFill>
                  <a:srgbClr val="2E75B6"/>
                </a:solidFill>
                <a:latin typeface="Arial"/>
                <a:ea typeface="Calibri"/>
                <a:cs typeface="Times New Roman"/>
              </a:rPr>
              <a:t>Cons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Possibly inconclusive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dirty="0">
                <a:latin typeface="Arial"/>
                <a:ea typeface="Calibri"/>
                <a:cs typeface="Times New Roman"/>
              </a:rPr>
              <a:t>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   Some experts say that there can be a small overlap and still be a Statistically Significant difference, change or effect. 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In that case, you’d need to do a Hypothesis Test to make sure.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(So, maybe it’s better to just start with a Hypothesis Test?)</a:t>
            </a:r>
            <a:endParaRPr lang="en-US" dirty="0">
              <a:latin typeface="Arial"/>
              <a:ea typeface="Calibri"/>
              <a:cs typeface="Times New Roman"/>
            </a:endParaRPr>
          </a:p>
          <a:p>
            <a:pPr>
              <a:spcBef>
                <a:spcPts val="720"/>
              </a:spcBef>
              <a:spcAft>
                <a:spcPts val="72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09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4785"/>
            <a:ext cx="8547100" cy="543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Planned for today</a:t>
            </a:r>
            <a:endParaRPr lang="en-US" sz="3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0" y="1079500"/>
            <a:ext cx="7366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Hypothesis Testing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5-step method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Null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and Alternative Hypothesis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Reject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Null Hypothesis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Fail to Reject the Null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Hypothesis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4 Key Concepts in Inferential Statistics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Alpha, </a:t>
            </a:r>
            <a:r>
              <a:rPr lang="el-GR" sz="2400" i="1" dirty="0" smtClean="0">
                <a:solidFill>
                  <a:schemeClr val="bg1">
                    <a:lumMod val="65000"/>
                  </a:schemeClr>
                </a:solidFill>
              </a:rPr>
              <a:t>α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, the Significance Level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, p-value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Critical Value</a:t>
            </a:r>
            <a:endParaRPr lang="el-G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Test Statistic</a:t>
            </a:r>
          </a:p>
          <a:p>
            <a:pPr lvl="2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these 4 key concepts work together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Confidence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Intervals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How Statistics can be used in Small Business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77" y="2589795"/>
            <a:ext cx="68435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uses for Statistics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Small Businesses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elsewhere)</a:t>
            </a:r>
          </a:p>
        </p:txBody>
      </p:sp>
    </p:spTree>
    <p:extLst>
      <p:ext uri="{BB962C8B-B14F-4D97-AF65-F5344CB8AC3E}">
        <p14:creationId xmlns:p14="http://schemas.microsoft.com/office/powerpoint/2010/main" val="1611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513" y="766038"/>
            <a:ext cx="684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t-tests when Comparing Means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0" y="2167276"/>
            <a:ext cx="8765436" cy="20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800" y="451713"/>
            <a:ext cx="68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1-Sample t-test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 the Mean of the Sample to a Mean which we specify.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131" y="1730666"/>
            <a:ext cx="727226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specified Mean can be an estimate, a hypothesis, a target, a historical value, etc.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 can test whether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There is a (Statistically Significant) difference between the 2 Means (in either direction).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whether </a:t>
            </a:r>
            <a:r>
              <a:rPr lang="el-GR" sz="2000" dirty="0" smtClean="0">
                <a:latin typeface="Arial" charset="0"/>
                <a:ea typeface="Arial" charset="0"/>
                <a:cs typeface="Arial" charset="0"/>
              </a:rPr>
              <a:t>μ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specified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sz="2000" dirty="0">
                <a:latin typeface="Arial" charset="0"/>
                <a:ea typeface="Arial" charset="0"/>
                <a:cs typeface="Arial" charset="0"/>
              </a:rPr>
              <a:t>μ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sample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l-GR" sz="2000" dirty="0">
                <a:latin typeface="Arial" charset="0"/>
                <a:ea typeface="Arial" charset="0"/>
                <a:cs typeface="Arial" charset="0"/>
              </a:rPr>
              <a:t>μ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specified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sz="2000" dirty="0">
                <a:latin typeface="Arial" charset="0"/>
                <a:ea typeface="Arial" charset="0"/>
                <a:cs typeface="Arial" charset="0"/>
              </a:rPr>
              <a:t>μ</a:t>
            </a:r>
            <a:r>
              <a:rPr lang="en-US" sz="2000" baseline="-25000" dirty="0" smtClean="0">
                <a:latin typeface="Arial" charset="0"/>
                <a:ea typeface="Arial" charset="0"/>
                <a:cs typeface="Arial" charset="0"/>
              </a:rPr>
              <a:t>sample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131" y="4174624"/>
            <a:ext cx="727226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Examples: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Has our average defect rate changed from the historical rate?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Do the lightbulbs we make exceed the 1,300 hour average lifetime we advertise?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800" y="451713"/>
            <a:ext cx="68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2-Sample t-test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 the Means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 Samples.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088" y="1839923"/>
            <a:ext cx="7829549" cy="39908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two Samples are from different Populations or Processes.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E.g. we are testing the effectiveness of two treatments, A and B.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there is a Statistically Significant difference between the Mean effectiveness of one treatment, i.e.,</a:t>
            </a:r>
          </a:p>
          <a:p>
            <a:pPr algn="ctr"/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US" alt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≠ </a:t>
            </a:r>
            <a:r>
              <a:rPr lang="en-US" altLang="en-US" sz="2000" dirty="0"/>
              <a:t>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 will buy the one with the higher score.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not, i.e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., </a:t>
            </a:r>
          </a:p>
          <a:p>
            <a:pPr algn="ctr"/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we’ll buy the one that is more consistent (has smaller Variance).</a:t>
            </a:r>
          </a:p>
        </p:txBody>
      </p:sp>
    </p:spTree>
    <p:extLst>
      <p:ext uri="{BB962C8B-B14F-4D97-AF65-F5344CB8AC3E}">
        <p14:creationId xmlns:p14="http://schemas.microsoft.com/office/powerpoint/2010/main" val="4732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4433" y="544045"/>
            <a:ext cx="4491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t-test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 the Means of 2 Samples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same test subjects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2708" y="5038147"/>
            <a:ext cx="430129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Examples: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Before and afters, 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For each website development contract compare hours bid to hours actual.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18164"/>
              </p:ext>
            </p:extLst>
          </p:nvPr>
        </p:nvGraphicFramePr>
        <p:xfrm>
          <a:off x="271374" y="1968669"/>
          <a:ext cx="8606119" cy="287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594"/>
                <a:gridCol w="539736"/>
                <a:gridCol w="162560"/>
                <a:gridCol w="1209040"/>
                <a:gridCol w="524435"/>
                <a:gridCol w="551330"/>
                <a:gridCol w="1143000"/>
                <a:gridCol w="968188"/>
                <a:gridCol w="968189"/>
                <a:gridCol w="1385047"/>
              </a:tblGrid>
              <a:tr h="286649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2-Sample t-test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Paired t-test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772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Sample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Not trained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= 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4823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Sample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= 5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4941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Before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Training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After Training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Difference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n = 5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588"/>
                      </a:srgbClr>
                    </a:solidFill>
                  </a:tcPr>
                </a:tc>
              </a:tr>
              <a:tr h="273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J. Black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A. Conrad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4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K. Albert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+4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T. Gerard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J. David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4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P. Jacobs 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+7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M. Lowry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W. Johns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4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T. Smith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81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+8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P. Mason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F. Lyons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4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86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R. Wang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+3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R. Vargas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M. White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4823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D. Young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86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+8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B. Wilson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374" y="5145869"/>
            <a:ext cx="3643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Sample 1 and Sample 2 contain different </a:t>
            </a:r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test subjects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800" y="480288"/>
            <a:ext cx="684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F-test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compares 2 Variances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998" y="3070284"/>
            <a:ext cx="801056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 the previous example, let’s say there was no Statistically Significant difference in the Mean effectiveness of the two treatments (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 would then use the F-Test to determine if there is a Statistically Significant difference in their Variances. If so, we’ll buy the more consistent one (smaller Variance).  If not, we’ll just buy the cheaper one.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Another example: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 want to compare the Standard Deviation of our new, hopefully improved process with the previous process.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97" y="1396518"/>
            <a:ext cx="832876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951" y="480416"/>
            <a:ext cx="80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b="1" u="sng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Chi-Square Test for the Variance </a:t>
            </a:r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compares </a:t>
            </a:r>
            <a:r>
              <a:rPr lang="en-US" sz="24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the Variance of a Sample of data to a specified </a:t>
            </a:r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Variance.</a:t>
            </a:r>
            <a:endParaRPr lang="en-US" sz="2400" b="1" dirty="0">
              <a:solidFill>
                <a:srgbClr val="2E75B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23408"/>
              </p:ext>
            </p:extLst>
          </p:nvPr>
        </p:nvGraphicFramePr>
        <p:xfrm>
          <a:off x="765951" y="3957301"/>
          <a:ext cx="7439351" cy="207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951"/>
                <a:gridCol w="3147389"/>
                <a:gridCol w="2339011"/>
              </a:tblGrid>
              <a:tr h="836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Compares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Analogous t-test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0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Chi-Square Test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for the Variance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Variance of a Sample to a</a:t>
                      </a:r>
                      <a:r>
                        <a:rPr lang="en-US" sz="18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Variance we specify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1-Sample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F-Test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Variances of 2 Samples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2-Sample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5951" y="1527234"/>
            <a:ext cx="781611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 specify the Variance. It could be a target, a historical value, an estimate or anything else.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For example, we may have a historical value for the Standard Deviation of an internal process. And we want to take some measurements to make sure we’re still operating within that value.</a:t>
            </a:r>
          </a:p>
        </p:txBody>
      </p:sp>
    </p:spTree>
    <p:extLst>
      <p:ext uri="{BB962C8B-B14F-4D97-AF65-F5344CB8AC3E}">
        <p14:creationId xmlns:p14="http://schemas.microsoft.com/office/powerpoint/2010/main" val="16120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9700" y="180185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</a:t>
            </a:r>
            <a:b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-- even for intelligent, technical people</a:t>
            </a:r>
            <a:endParaRPr lang="en-US" sz="28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314450"/>
            <a:ext cx="7696200" cy="146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5116846"/>
            <a:ext cx="7810500" cy="14859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65150" y="2892294"/>
            <a:ext cx="76962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8000" y="4814422"/>
            <a:ext cx="76962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60811" y="3523766"/>
            <a:ext cx="544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Arial" charset="0"/>
                <a:ea typeface="Calibri" charset="0"/>
                <a:cs typeface="Times New Roman" charset="0"/>
              </a:rPr>
              <a:t>http://fivethirtyeight.com/features/</a:t>
            </a:r>
            <a:r>
              <a:rPr lang="en-US" sz="2000" b="1" dirty="0">
                <a:latin typeface="Arial" charset="0"/>
                <a:ea typeface="Calibri" charset="0"/>
                <a:cs typeface="Times New Roman" charset="0"/>
              </a:rPr>
              <a:t>not-even-scientists-can-easily-explain-p-values</a:t>
            </a:r>
            <a:r>
              <a:rPr lang="en-US" sz="1600" dirty="0">
                <a:latin typeface="Arial" charset="0"/>
                <a:ea typeface="Calibri" charset="0"/>
                <a:cs typeface="Times New Roman" charset="0"/>
              </a:rPr>
              <a:t>/</a:t>
            </a:r>
            <a:endParaRPr lang="en-US" sz="1600" dirty="0">
              <a:effectLst/>
              <a:latin typeface="Arial" charset="0"/>
              <a:ea typeface="Calibri" charset="0"/>
              <a:cs typeface="Times New Roman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66470" y="3325355"/>
            <a:ext cx="1632978" cy="12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951" y="480416"/>
            <a:ext cx="809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Use the </a:t>
            </a:r>
            <a:r>
              <a:rPr lang="en-US" sz="2400" b="1" u="sng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Chi-square test for Independence </a:t>
            </a:r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to determine if two categories are independent, or if they effect one another.</a:t>
            </a:r>
            <a:endParaRPr lang="en-US" sz="2400" b="1" dirty="0">
              <a:solidFill>
                <a:srgbClr val="2E75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89" y="2013009"/>
            <a:ext cx="781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Example: does Gender have an effect on fruit juice preference?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How about ice cream flavor?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89" y="3259453"/>
            <a:ext cx="8671128" cy="23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03550"/>
              </p:ext>
            </p:extLst>
          </p:nvPr>
        </p:nvGraphicFramePr>
        <p:xfrm>
          <a:off x="265112" y="721467"/>
          <a:ext cx="8543924" cy="379889"/>
        </p:xfrm>
        <a:graphic>
          <a:graphicData uri="http://schemas.openxmlformats.org/drawingml/2006/table">
            <a:tbl>
              <a:tblPr/>
              <a:tblGrid>
                <a:gridCol w="8543924"/>
              </a:tblGrid>
              <a:tr h="379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>
                          <a:solidFill>
                            <a:srgbClr val="2E75B6"/>
                          </a:solidFill>
                          <a:effectLst/>
                          <a:latin typeface="Helvetica" charset="0"/>
                        </a:rPr>
                        <a:t>Use</a:t>
                      </a:r>
                      <a:r>
                        <a:rPr lang="en-US" sz="2400" b="1" u="none" baseline="0" dirty="0" smtClean="0">
                          <a:solidFill>
                            <a:srgbClr val="2E75B6"/>
                          </a:solidFill>
                          <a:effectLst/>
                          <a:latin typeface="Helvetica" charset="0"/>
                        </a:rPr>
                        <a:t> Boxplots to visually depict and compare Variation</a:t>
                      </a:r>
                      <a:endParaRPr lang="en-US" sz="2400" b="1" u="none" dirty="0" smtClean="0">
                        <a:solidFill>
                          <a:srgbClr val="2E75B6"/>
                        </a:solidFill>
                        <a:effectLst/>
                        <a:latin typeface="Helvetica" charset="0"/>
                      </a:endParaRPr>
                    </a:p>
                  </a:txBody>
                  <a:tcPr marL="6350" marR="635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" y="2171700"/>
            <a:ext cx="4528438" cy="3367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9761" y="1610259"/>
            <a:ext cx="3402752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bottom of the box identifies the 25th percentile (25% of the data is below)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line in the middle is the Median (50th percentile)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top of the box is the 75th percentile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line segments (the "whiskers") at the top and bottom extend to the highest and lowest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938" y="5767386"/>
            <a:ext cx="74382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Here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, Treatment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has the highest value, but has a high Variance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 looks like the best choice.</a:t>
            </a:r>
          </a:p>
        </p:txBody>
      </p:sp>
    </p:spTree>
    <p:extLst>
      <p:ext uri="{BB962C8B-B14F-4D97-AF65-F5344CB8AC3E}">
        <p14:creationId xmlns:p14="http://schemas.microsoft.com/office/powerpoint/2010/main" val="6264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36" y="505502"/>
            <a:ext cx="809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Polling and Proportion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502" y="1103542"/>
            <a:ext cx="6823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Restaurant poll: more meat or more seafood menu items?</a:t>
            </a:r>
          </a:p>
          <a:p>
            <a:endParaRPr lang="en-US" sz="2000" dirty="0"/>
          </a:p>
          <a:p>
            <a:r>
              <a:rPr lang="en-US" sz="2000" dirty="0" smtClean="0"/>
              <a:t>First responses: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16 meat (Proportion: 0.57)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12 seafood (Proportion: 0.43)</a:t>
            </a:r>
          </a:p>
          <a:p>
            <a:r>
              <a:rPr lang="en-US" sz="2000" dirty="0" smtClean="0"/>
              <a:t>Sample Size: n = 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2502" y="3178909"/>
            <a:ext cx="68233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How reliable is this information?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What’s the Margin of Error?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Is the Sample Size big enough?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If not, what Sample Size would be big enough?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The z Test Statistic can be used to provide the answers for 2 Proportions. </a:t>
            </a:r>
          </a:p>
          <a:p>
            <a:endParaRPr lang="en-US" sz="2000" b="1" dirty="0"/>
          </a:p>
          <a:p>
            <a:r>
              <a:rPr lang="en-US" sz="2000" b="1" dirty="0" smtClean="0"/>
              <a:t>Use the Chi-Square</a:t>
            </a:r>
            <a:r>
              <a:rPr lang="en-US" sz="2000" b="1" dirty="0"/>
              <a:t> </a:t>
            </a:r>
            <a:r>
              <a:rPr lang="en-US" sz="2000" b="1" dirty="0" smtClean="0"/>
              <a:t>Test </a:t>
            </a:r>
            <a:r>
              <a:rPr lang="en-US" sz="2000" b="1" dirty="0"/>
              <a:t>for Independence </a:t>
            </a:r>
            <a:r>
              <a:rPr lang="en-US" sz="2000" b="1" dirty="0" smtClean="0"/>
              <a:t>for </a:t>
            </a:r>
            <a:r>
              <a:rPr lang="en-US" sz="2000" b="1" dirty="0"/>
              <a:t>3 or </a:t>
            </a:r>
            <a:r>
              <a:rPr lang="en-US" sz="2000" b="1" dirty="0" smtClean="0"/>
              <a:t>more Proportions.</a:t>
            </a:r>
          </a:p>
        </p:txBody>
      </p:sp>
    </p:spTree>
    <p:extLst>
      <p:ext uri="{BB962C8B-B14F-4D97-AF65-F5344CB8AC3E}">
        <p14:creationId xmlns:p14="http://schemas.microsoft.com/office/powerpoint/2010/main" val="18241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36" y="375003"/>
            <a:ext cx="809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384" y="1157330"/>
            <a:ext cx="8020134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For Proportions for Count Data</a:t>
            </a:r>
          </a:p>
          <a:p>
            <a:pPr algn="ctr"/>
            <a:r>
              <a:rPr lang="en-US" sz="2000" b="1" i="1" dirty="0"/>
              <a:t>n</a:t>
            </a:r>
            <a:r>
              <a:rPr lang="en-US" sz="2000" b="1" dirty="0"/>
              <a:t> = (0.25) (</a:t>
            </a:r>
            <a:r>
              <a:rPr lang="en-US" sz="2000" b="1" i="1" dirty="0"/>
              <a:t>z</a:t>
            </a:r>
            <a:r>
              <a:rPr lang="en-US" sz="2000" b="1" i="1" baseline="-25000" dirty="0"/>
              <a:t>α</a:t>
            </a:r>
            <a:r>
              <a:rPr lang="en-US" sz="2000" b="1" baseline="-25000" dirty="0"/>
              <a:t>/2</a:t>
            </a:r>
            <a:r>
              <a:rPr lang="en-US" sz="2000" b="1" dirty="0"/>
              <a:t>)</a:t>
            </a:r>
            <a:r>
              <a:rPr lang="en-US" sz="2000" b="1" baseline="30000" dirty="0"/>
              <a:t>2</a:t>
            </a:r>
            <a:r>
              <a:rPr lang="en-US" sz="2000" b="1" dirty="0"/>
              <a:t> / </a:t>
            </a:r>
            <a:r>
              <a:rPr lang="en-US" sz="2000" b="1" dirty="0" smtClean="0"/>
              <a:t>MOE</a:t>
            </a:r>
            <a:r>
              <a:rPr lang="en-US" sz="2000" b="1" baseline="30000" dirty="0" smtClean="0"/>
              <a:t>2</a:t>
            </a:r>
          </a:p>
          <a:p>
            <a:pPr algn="ctr"/>
            <a:endParaRPr lang="en-US" sz="2000" b="1" baseline="30000" dirty="0" smtClean="0"/>
          </a:p>
          <a:p>
            <a:pPr algn="ctr"/>
            <a:r>
              <a:rPr lang="en-US" sz="2000" dirty="0" smtClean="0"/>
              <a:t>where </a:t>
            </a:r>
            <a:r>
              <a:rPr lang="en-US" sz="2000" i="1" dirty="0" smtClean="0"/>
              <a:t>z</a:t>
            </a:r>
            <a:r>
              <a:rPr lang="en-US" sz="2000" i="1" baseline="-25000" dirty="0"/>
              <a:t>α</a:t>
            </a:r>
            <a:r>
              <a:rPr lang="en-US" sz="2000" baseline="-25000" dirty="0"/>
              <a:t>/2</a:t>
            </a:r>
            <a:r>
              <a:rPr lang="en-US" sz="2000" dirty="0" smtClean="0"/>
              <a:t> = 1.96 for </a:t>
            </a:r>
            <a:r>
              <a:rPr lang="el-GR" sz="2000" i="1" dirty="0" smtClean="0"/>
              <a:t>α</a:t>
            </a:r>
            <a:r>
              <a:rPr lang="en-US" sz="2000" dirty="0"/>
              <a:t> </a:t>
            </a:r>
            <a:r>
              <a:rPr lang="en-US" sz="2000" dirty="0" smtClean="0"/>
              <a:t>= 5%, and MOE is the Margin of Error</a:t>
            </a:r>
            <a:endParaRPr lang="en-US" sz="20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19" y="2981467"/>
            <a:ext cx="8327228" cy="9618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7384" y="4298771"/>
            <a:ext cx="4804802" cy="1157644"/>
            <a:chOff x="524436" y="4209092"/>
            <a:chExt cx="4804802" cy="1157644"/>
          </a:xfrm>
        </p:grpSpPr>
        <p:sp>
          <p:nvSpPr>
            <p:cNvPr id="5" name="TextBox 4"/>
            <p:cNvSpPr txBox="1"/>
            <p:nvPr/>
          </p:nvSpPr>
          <p:spPr>
            <a:xfrm>
              <a:off x="524436" y="4209092"/>
              <a:ext cx="4804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0070C0"/>
                  </a:solidFill>
                </a:rPr>
                <a:t>For Continuous/ Measurement Data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496717" y="4685716"/>
                  <a:ext cx="2527615" cy="6810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b="1" i="1" dirty="0">
                      <a:latin typeface="Times New Roman" charset="0"/>
                      <a:ea typeface="Calibri" charset="0"/>
                      <a:cs typeface="Times New Roman" charset="0"/>
                    </a:rPr>
                    <a:t>n</a:t>
                  </a:r>
                  <a:r>
                    <a:rPr lang="en-US" b="1" dirty="0">
                      <a:latin typeface="Times New Roman" charset="0"/>
                      <a:ea typeface="Calibri" charset="0"/>
                      <a:cs typeface="Times New Roman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effectLst/>
                              <a:latin typeface="Cambria Math" charset="0"/>
                              <a:ea typeface="Calibri" charset="0"/>
                              <a:cs typeface="Arial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𝐂𝐫𝐢𝐭𝐢𝐜𝐚𝐥</m:t>
                              </m:r>
                              <m:r>
                                <a:rPr lang="en-US" sz="2400" b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𝐯𝐚𝐥𝐮𝐞</m:t>
                              </m:r>
                              <m:r>
                                <a:rPr lang="en-US" sz="2400" b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𝐌𝐎𝐄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 charset="0"/>
                                  <a:ea typeface="Calibri" charset="0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dirty="0">
                    <a:effectLst/>
                    <a:latin typeface="Arial" charset="0"/>
                    <a:ea typeface="Calibri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6717" y="4685716"/>
                  <a:ext cx="2527615" cy="6810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721" y="4328326"/>
            <a:ext cx="2893503" cy="14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484" y="37422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Charts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30" y="476472"/>
            <a:ext cx="4448608" cy="5872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40" y="1724145"/>
            <a:ext cx="4107590" cy="1862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148" y="3766852"/>
            <a:ext cx="3427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Upper and Lower Control Limits (CL and LCL are typically 3 Std. Deviations from the Center Line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 addition Run Rules define out of control conditions:. </a:t>
            </a:r>
            <a:r>
              <a:rPr lang="en-US" sz="1600" dirty="0" err="1" smtClean="0"/>
              <a:t>E.g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6 consecutive points increasing or decreasing.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8 consecutive points on one side of the Center Line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131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86197"/>
              </p:ext>
            </p:extLst>
          </p:nvPr>
        </p:nvGraphicFramePr>
        <p:xfrm>
          <a:off x="265112" y="721467"/>
          <a:ext cx="8543924" cy="379889"/>
        </p:xfrm>
        <a:graphic>
          <a:graphicData uri="http://schemas.openxmlformats.org/drawingml/2006/table">
            <a:tbl>
              <a:tblPr/>
              <a:tblGrid>
                <a:gridCol w="8543924"/>
              </a:tblGrid>
              <a:tr h="379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>
                          <a:solidFill>
                            <a:srgbClr val="2E75B6"/>
                          </a:solidFill>
                          <a:effectLst/>
                          <a:latin typeface="Helvetica" charset="0"/>
                        </a:rPr>
                        <a:t>Use</a:t>
                      </a:r>
                      <a:r>
                        <a:rPr lang="en-US" sz="2400" b="1" u="none" baseline="0" dirty="0" smtClean="0">
                          <a:solidFill>
                            <a:srgbClr val="2E75B6"/>
                          </a:solidFill>
                          <a:effectLst/>
                          <a:latin typeface="Helvetica" charset="0"/>
                        </a:rPr>
                        <a:t> Regression to predict future values from a model.</a:t>
                      </a:r>
                      <a:endParaRPr lang="en-US" sz="2400" b="1" u="none" dirty="0" smtClean="0">
                        <a:solidFill>
                          <a:srgbClr val="2E75B6"/>
                        </a:solidFill>
                        <a:effectLst/>
                        <a:latin typeface="Helvetica" charset="0"/>
                      </a:endParaRPr>
                    </a:p>
                  </a:txBody>
                  <a:tcPr marL="6350" marR="635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97" y="1401855"/>
            <a:ext cx="8253613" cy="222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293" y="4617507"/>
            <a:ext cx="79295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Multiple Linear Regression Model (thousands of dollars):</a:t>
            </a:r>
          </a:p>
          <a:p>
            <a:pPr marL="342900" lvl="0" indent="-342900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House Price = </a:t>
            </a:r>
            <a:r>
              <a:rPr lang="en-US" b="1" dirty="0"/>
              <a:t>-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38.824 + (83.725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Bedrooms) + (76.078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Bathrooms)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422" y="3938599"/>
            <a:ext cx="79295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Drop House Size due to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&gt; 0,5; rerun the model to get </a:t>
            </a:r>
            <a:r>
              <a:rPr lang="is-IS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51" y="508991"/>
            <a:ext cx="80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Use the </a:t>
            </a:r>
            <a:r>
              <a:rPr lang="en-US" sz="2400" b="1" u="sng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Chi-square test for Goodness of Fit</a:t>
            </a:r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o compare </a:t>
            </a:r>
            <a:r>
              <a:rPr lang="en-US" sz="2400" b="1" u="sng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plan to actual </a:t>
            </a:r>
            <a:r>
              <a:rPr lang="en-US" sz="24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for multiple values.</a:t>
            </a:r>
            <a:endParaRPr lang="en-US" sz="2400" b="1" dirty="0">
              <a:solidFill>
                <a:srgbClr val="2E75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26" y="1561921"/>
            <a:ext cx="78161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Example: We are opening a new bar. For staffing purposes, we plan on the following distribution of percentages of customers by day of the week.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244" y="4085098"/>
            <a:ext cx="78161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Our actual count of customers was: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1" y="2708348"/>
            <a:ext cx="85217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51" y="4485208"/>
            <a:ext cx="8559800" cy="1003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8245" y="5998513"/>
            <a:ext cx="7816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>
                <a:solidFill>
                  <a:srgbClr val="2E75B6"/>
                </a:solidFill>
                <a:latin typeface="Arial" charset="0"/>
                <a:ea typeface="Arial" charset="0"/>
                <a:cs typeface="Arial" charset="0"/>
              </a:rPr>
              <a:t>Is there a Good Fit between our plan and the actual results?</a:t>
            </a:r>
          </a:p>
        </p:txBody>
      </p:sp>
    </p:spTree>
    <p:extLst>
      <p:ext uri="{BB962C8B-B14F-4D97-AF65-F5344CB8AC3E}">
        <p14:creationId xmlns:p14="http://schemas.microsoft.com/office/powerpoint/2010/main" val="735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88" y="1582609"/>
            <a:ext cx="2457314" cy="37295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2178" y="5447135"/>
            <a:ext cx="7208022" cy="1192334"/>
            <a:chOff x="445192" y="6293846"/>
            <a:chExt cx="9156008" cy="1045454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1767841" y="6515104"/>
              <a:ext cx="7833359" cy="824196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Channel: </a:t>
              </a:r>
              <a:r>
                <a:rPr lang="en-US" sz="1557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 </a:t>
              </a:r>
              <a:r>
                <a:rPr lang="en-US" sz="155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A to Z – Confusing Concepts </a:t>
              </a: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Clarified”</a:t>
              </a:r>
            </a:p>
            <a:p>
              <a:pPr marL="285750" indent="-285750" algn="l">
                <a:buFont typeface="Arial" charset="0"/>
                <a:buChar char="•"/>
              </a:pP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videos currently --eventually as many as 50 or more on individual concepts in the book.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92" y="6293846"/>
              <a:ext cx="1676400" cy="792351"/>
            </a:xfrm>
            <a:prstGeom prst="rect">
              <a:avLst/>
            </a:prstGeom>
          </p:spPr>
        </p:pic>
      </p:grpSp>
      <p:sp>
        <p:nvSpPr>
          <p:cNvPr id="6" name="Subtitle 2"/>
          <p:cNvSpPr txBox="1">
            <a:spLocks/>
          </p:cNvSpPr>
          <p:nvPr/>
        </p:nvSpPr>
        <p:spPr>
          <a:xfrm>
            <a:off x="630751" y="1567025"/>
            <a:ext cx="4034118" cy="928164"/>
          </a:xfrm>
          <a:prstGeom prst="rect">
            <a:avLst/>
          </a:prstGeom>
        </p:spPr>
        <p:txBody>
          <a:bodyPr vert="horz" lIns="71190" tIns="35595" rIns="71190" bIns="35595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5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55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andrewajawlik@gmail.com</a:t>
            </a:r>
            <a:endParaRPr lang="en-US" sz="1557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55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website: </a:t>
            </a:r>
            <a:r>
              <a:rPr lang="en-US" sz="155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statisticsfromatoz.com</a:t>
            </a:r>
            <a:endParaRPr lang="en-US" sz="155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55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Slides: </a:t>
            </a:r>
            <a:r>
              <a:rPr lang="en-US" sz="155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statisticsfromatoz.com/Files</a:t>
            </a:r>
            <a:endParaRPr lang="en-US" sz="14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7250" y="4965075"/>
            <a:ext cx="3239159" cy="482059"/>
            <a:chOff x="304800" y="2357416"/>
            <a:chExt cx="4160520" cy="6191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57416"/>
              <a:ext cx="1645920" cy="619179"/>
            </a:xfrm>
            <a:prstGeom prst="rect">
              <a:avLst/>
            </a:prstGeom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2103120" y="2490335"/>
              <a:ext cx="2362200" cy="353339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@statsatoz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7250" y="4142700"/>
            <a:ext cx="2659951" cy="467223"/>
            <a:chOff x="541777" y="3298831"/>
            <a:chExt cx="3416559" cy="6001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77" y="3298831"/>
              <a:ext cx="600122" cy="600122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1324055" y="3420660"/>
              <a:ext cx="2634281" cy="478293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 from a to z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6984" y="2714096"/>
            <a:ext cx="3634217" cy="706655"/>
            <a:chOff x="500162" y="3600890"/>
            <a:chExt cx="4478860" cy="4648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62" y="3625837"/>
              <a:ext cx="698763" cy="439867"/>
            </a:xfrm>
            <a:prstGeom prst="rect">
              <a:avLst/>
            </a:prstGeom>
          </p:spPr>
        </p:pic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1335291" y="3600890"/>
              <a:ext cx="3643731" cy="464814"/>
            </a:xfrm>
            <a:prstGeom prst="rect">
              <a:avLst/>
            </a:prstGeom>
          </p:spPr>
          <p:txBody>
            <a:bodyPr vert="horz" lIns="71190" tIns="35595" rIns="71190" bIns="35595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statisticsfromatoz.com/blog</a:t>
              </a:r>
            </a:p>
            <a:p>
              <a:pPr marL="285750" indent="-285750" algn="l">
                <a:buFont typeface="Arial" charset="0"/>
                <a:buChar char="•"/>
              </a:pP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Statistics Tip of the Week</a:t>
              </a:r>
            </a:p>
            <a:p>
              <a:pPr marL="285750" indent="-285750" algn="l">
                <a:buFont typeface="Arial" charset="0"/>
                <a:buChar char="•"/>
              </a:pPr>
              <a:r>
                <a:rPr lang="en-U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are not alone </a:t>
              </a:r>
              <a:r>
                <a:rPr lang="is-IS" sz="1557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you’re confused by statistics</a:t>
              </a:r>
              <a:endParaRPr lang="en-US" sz="14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50" y="253904"/>
            <a:ext cx="7615238" cy="100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4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" y="180185"/>
            <a:ext cx="8547100" cy="8032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Statistics is confusing, because </a:t>
            </a:r>
            <a:r>
              <a:rPr lang="is-IS" sz="32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3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308100"/>
            <a:ext cx="1347107" cy="131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7600" y="1308100"/>
            <a:ext cx="5956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1. Statistics is based on probability.</a:t>
            </a:r>
          </a:p>
          <a:p>
            <a:r>
              <a:rPr lang="en-US" sz="2000" dirty="0" smtClean="0"/>
              <a:t>“Humans are very bad at understanding probability. Everyone finds it difficult, even I do.”— David Spiegelhalter, University of Cambridge, professor of statistics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79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14031</TotalTime>
  <Words>5446</Words>
  <Application>Microsoft Macintosh PowerPoint</Application>
  <PresentationFormat>On-screen Show (4:3)</PresentationFormat>
  <Paragraphs>941</Paragraphs>
  <Slides>87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Calibri</vt:lpstr>
      <vt:lpstr>Calibri Light</vt:lpstr>
      <vt:lpstr>Cambria Math</vt:lpstr>
      <vt:lpstr>Helvetica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Today, we will not be talking about  Descriptive Statistics</vt:lpstr>
      <vt:lpstr>We will be talking about </vt:lpstr>
      <vt:lpstr>Statistics is confusing -- even for intelligent, technical people</vt:lpstr>
      <vt:lpstr>Statistics is confusing -- even for intelligent, technical people</vt:lpstr>
      <vt:lpstr>Statistics is confusing -- even for intelligent, technical people</vt:lpstr>
      <vt:lpstr>Statistics is confusing, because …</vt:lpstr>
      <vt:lpstr>Statistics is confusing, because …</vt:lpstr>
      <vt:lpstr>Statistics is confusing, because …</vt:lpstr>
      <vt:lpstr>Statistics is confusing, because …</vt:lpstr>
      <vt:lpstr>Statistics is confusing, because …</vt:lpstr>
      <vt:lpstr>PowerPoint Presentation</vt:lpstr>
      <vt:lpstr>PowerPoint Presentation</vt:lpstr>
      <vt:lpstr>PowerPoint Presentation</vt:lpstr>
      <vt:lpstr>How I came to write this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Jawlik</dc:creator>
  <cp:lastModifiedBy>Andrew Jawlik</cp:lastModifiedBy>
  <cp:revision>249</cp:revision>
  <dcterms:created xsi:type="dcterms:W3CDTF">2016-11-06T13:02:13Z</dcterms:created>
  <dcterms:modified xsi:type="dcterms:W3CDTF">2017-07-09T15:13:02Z</dcterms:modified>
</cp:coreProperties>
</file>